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drawings/drawing1.xml" ContentType="application/vnd.openxmlformats-officedocument.drawingml.chartshapes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drawings/drawing2.xml" ContentType="application/vnd.openxmlformats-officedocument.drawingml.chartshapes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notesSlides/notesSlide4.xml" ContentType="application/vnd.openxmlformats-officedocument.presentationml.notesSlid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theme/themeOverride1.xml" ContentType="application/vnd.openxmlformats-officedocument.themeOverrid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charts/chart20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charts/chart21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charts/chart22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charts/chart23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charts/chart24.xml" ContentType="application/vnd.openxmlformats-officedocument.drawingml.chart+xml"/>
  <Override PartName="/ppt/charts/style24.xml" ContentType="application/vnd.ms-office.chartstyle+xml"/>
  <Override PartName="/ppt/charts/colors24.xml" ContentType="application/vnd.ms-office.chartcolorstyle+xml"/>
  <Override PartName="/ppt/charts/chart25.xml" ContentType="application/vnd.openxmlformats-officedocument.drawingml.chart+xml"/>
  <Override PartName="/ppt/charts/style25.xml" ContentType="application/vnd.ms-office.chartstyle+xml"/>
  <Override PartName="/ppt/charts/colors25.xml" ContentType="application/vnd.ms-office.chartcolorstyle+xml"/>
  <Override PartName="/ppt/charts/chart26.xml" ContentType="application/vnd.openxmlformats-officedocument.drawingml.chart+xml"/>
  <Override PartName="/ppt/charts/style26.xml" ContentType="application/vnd.ms-office.chartstyle+xml"/>
  <Override PartName="/ppt/charts/colors26.xml" ContentType="application/vnd.ms-office.chartcolorstyle+xml"/>
  <Override PartName="/ppt/charts/chart27.xml" ContentType="application/vnd.openxmlformats-officedocument.drawingml.chart+xml"/>
  <Override PartName="/ppt/charts/style27.xml" ContentType="application/vnd.ms-office.chartstyle+xml"/>
  <Override PartName="/ppt/charts/colors27.xml" ContentType="application/vnd.ms-office.chartcolorstyle+xml"/>
  <Override PartName="/ppt/charts/chart28.xml" ContentType="application/vnd.openxmlformats-officedocument.drawingml.chart+xml"/>
  <Override PartName="/ppt/charts/style28.xml" ContentType="application/vnd.ms-office.chartstyle+xml"/>
  <Override PartName="/ppt/charts/colors28.xml" ContentType="application/vnd.ms-office.chartcolorstyle+xml"/>
  <Override PartName="/ppt/charts/chart29.xml" ContentType="application/vnd.openxmlformats-officedocument.drawingml.chart+xml"/>
  <Override PartName="/ppt/charts/style29.xml" ContentType="application/vnd.ms-office.chartstyle+xml"/>
  <Override PartName="/ppt/charts/colors29.xml" ContentType="application/vnd.ms-office.chartcolorstyle+xml"/>
  <Override PartName="/ppt/charts/chart30.xml" ContentType="application/vnd.openxmlformats-officedocument.drawingml.chart+xml"/>
  <Override PartName="/ppt/charts/style30.xml" ContentType="application/vnd.ms-office.chartstyle+xml"/>
  <Override PartName="/ppt/charts/colors30.xml" ContentType="application/vnd.ms-office.chartcolorstyle+xml"/>
  <Override PartName="/ppt/charts/chart31.xml" ContentType="application/vnd.openxmlformats-officedocument.drawingml.chart+xml"/>
  <Override PartName="/ppt/charts/style31.xml" ContentType="application/vnd.ms-office.chartstyle+xml"/>
  <Override PartName="/ppt/charts/colors31.xml" ContentType="application/vnd.ms-office.chartcolorstyle+xml"/>
  <Override PartName="/ppt/charts/chart32.xml" ContentType="application/vnd.openxmlformats-officedocument.drawingml.chart+xml"/>
  <Override PartName="/ppt/charts/style32.xml" ContentType="application/vnd.ms-office.chartstyle+xml"/>
  <Override PartName="/ppt/charts/colors32.xml" ContentType="application/vnd.ms-office.chartcolorstyle+xml"/>
  <Override PartName="/ppt/charts/chart33.xml" ContentType="application/vnd.openxmlformats-officedocument.drawingml.chart+xml"/>
  <Override PartName="/ppt/charts/style33.xml" ContentType="application/vnd.ms-office.chartstyle+xml"/>
  <Override PartName="/ppt/charts/colors33.xml" ContentType="application/vnd.ms-office.chartcolorstyle+xml"/>
  <Override PartName="/ppt/charts/chart34.xml" ContentType="application/vnd.openxmlformats-officedocument.drawingml.chart+xml"/>
  <Override PartName="/ppt/charts/style34.xml" ContentType="application/vnd.ms-office.chartstyle+xml"/>
  <Override PartName="/ppt/charts/colors34.xml" ContentType="application/vnd.ms-office.chartcolorstyle+xml"/>
  <Override PartName="/ppt/charts/chart35.xml" ContentType="application/vnd.openxmlformats-officedocument.drawingml.chart+xml"/>
  <Override PartName="/ppt/charts/style35.xml" ContentType="application/vnd.ms-office.chartstyle+xml"/>
  <Override PartName="/ppt/charts/colors35.xml" ContentType="application/vnd.ms-office.chartcolorstyle+xml"/>
  <Override PartName="/ppt/charts/chart36.xml" ContentType="application/vnd.openxmlformats-officedocument.drawingml.chart+xml"/>
  <Override PartName="/ppt/charts/style36.xml" ContentType="application/vnd.ms-office.chartstyle+xml"/>
  <Override PartName="/ppt/charts/colors36.xml" ContentType="application/vnd.ms-office.chartcolorstyle+xml"/>
  <Override PartName="/ppt/charts/chart37.xml" ContentType="application/vnd.openxmlformats-officedocument.drawingml.chart+xml"/>
  <Override PartName="/ppt/charts/style37.xml" ContentType="application/vnd.ms-office.chartstyle+xml"/>
  <Override PartName="/ppt/charts/colors37.xml" ContentType="application/vnd.ms-office.chartcolorstyle+xml"/>
  <Override PartName="/ppt/charts/chart38.xml" ContentType="application/vnd.openxmlformats-officedocument.drawingml.chart+xml"/>
  <Override PartName="/ppt/charts/style38.xml" ContentType="application/vnd.ms-office.chartstyle+xml"/>
  <Override PartName="/ppt/charts/colors38.xml" ContentType="application/vnd.ms-office.chartcolorstyle+xml"/>
  <Override PartName="/ppt/charts/chart39.xml" ContentType="application/vnd.openxmlformats-officedocument.drawingml.chart+xml"/>
  <Override PartName="/ppt/charts/style39.xml" ContentType="application/vnd.ms-office.chartstyle+xml"/>
  <Override PartName="/ppt/charts/colors39.xml" ContentType="application/vnd.ms-office.chartcolorstyle+xml"/>
  <Override PartName="/ppt/charts/chart40.xml" ContentType="application/vnd.openxmlformats-officedocument.drawingml.chart+xml"/>
  <Override PartName="/ppt/charts/style40.xml" ContentType="application/vnd.ms-office.chartstyle+xml"/>
  <Override PartName="/ppt/charts/colors40.xml" ContentType="application/vnd.ms-office.chartcolorstyle+xml"/>
  <Override PartName="/ppt/charts/chart41.xml" ContentType="application/vnd.openxmlformats-officedocument.drawingml.chart+xml"/>
  <Override PartName="/ppt/charts/style41.xml" ContentType="application/vnd.ms-office.chartstyle+xml"/>
  <Override PartName="/ppt/charts/colors41.xml" ContentType="application/vnd.ms-office.chartcolorstyle+xml"/>
  <Override PartName="/ppt/charts/chart42.xml" ContentType="application/vnd.openxmlformats-officedocument.drawingml.chart+xml"/>
  <Override PartName="/ppt/charts/style42.xml" ContentType="application/vnd.ms-office.chartstyle+xml"/>
  <Override PartName="/ppt/charts/colors42.xml" ContentType="application/vnd.ms-office.chartcolorstyle+xml"/>
  <Override PartName="/ppt/charts/chart43.xml" ContentType="application/vnd.openxmlformats-officedocument.drawingml.chart+xml"/>
  <Override PartName="/ppt/charts/style43.xml" ContentType="application/vnd.ms-office.chartstyle+xml"/>
  <Override PartName="/ppt/charts/colors4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5"/>
  </p:notesMasterIdLst>
  <p:handoutMasterIdLst>
    <p:handoutMasterId r:id="rId56"/>
  </p:handoutMasterIdLst>
  <p:sldIdLst>
    <p:sldId id="257" r:id="rId2"/>
    <p:sldId id="258" r:id="rId3"/>
    <p:sldId id="259" r:id="rId4"/>
    <p:sldId id="260" r:id="rId5"/>
    <p:sldId id="262" r:id="rId6"/>
    <p:sldId id="261" r:id="rId7"/>
    <p:sldId id="298" r:id="rId8"/>
    <p:sldId id="296" r:id="rId9"/>
    <p:sldId id="297" r:id="rId10"/>
    <p:sldId id="300" r:id="rId11"/>
    <p:sldId id="327" r:id="rId12"/>
    <p:sldId id="305" r:id="rId13"/>
    <p:sldId id="308" r:id="rId14"/>
    <p:sldId id="310" r:id="rId15"/>
    <p:sldId id="316" r:id="rId16"/>
    <p:sldId id="307" r:id="rId17"/>
    <p:sldId id="328" r:id="rId18"/>
    <p:sldId id="306" r:id="rId19"/>
    <p:sldId id="309" r:id="rId20"/>
    <p:sldId id="312" r:id="rId21"/>
    <p:sldId id="317" r:id="rId22"/>
    <p:sldId id="267" r:id="rId23"/>
    <p:sldId id="269" r:id="rId24"/>
    <p:sldId id="321" r:id="rId25"/>
    <p:sldId id="270" r:id="rId26"/>
    <p:sldId id="271" r:id="rId27"/>
    <p:sldId id="266" r:id="rId28"/>
    <p:sldId id="295" r:id="rId29"/>
    <p:sldId id="273" r:id="rId30"/>
    <p:sldId id="274" r:id="rId31"/>
    <p:sldId id="330" r:id="rId32"/>
    <p:sldId id="272" r:id="rId33"/>
    <p:sldId id="323" r:id="rId34"/>
    <p:sldId id="275" r:id="rId35"/>
    <p:sldId id="325" r:id="rId36"/>
    <p:sldId id="276" r:id="rId37"/>
    <p:sldId id="277" r:id="rId38"/>
    <p:sldId id="278" r:id="rId39"/>
    <p:sldId id="286" r:id="rId40"/>
    <p:sldId id="299" r:id="rId41"/>
    <p:sldId id="287" r:id="rId42"/>
    <p:sldId id="326" r:id="rId43"/>
    <p:sldId id="288" r:id="rId44"/>
    <p:sldId id="324" r:id="rId45"/>
    <p:sldId id="289" r:id="rId46"/>
    <p:sldId id="290" r:id="rId47"/>
    <p:sldId id="291" r:id="rId48"/>
    <p:sldId id="292" r:id="rId49"/>
    <p:sldId id="293" r:id="rId50"/>
    <p:sldId id="294" r:id="rId51"/>
    <p:sldId id="320" r:id="rId52"/>
    <p:sldId id="329" r:id="rId53"/>
    <p:sldId id="331" r:id="rId54"/>
  </p:sldIdLst>
  <p:sldSz cx="9144000" cy="6858000" type="screen4x3"/>
  <p:notesSz cx="6794500" cy="9906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255">
          <p15:clr>
            <a:srgbClr val="A4A3A4"/>
          </p15:clr>
        </p15:guide>
        <p15:guide id="3" orient="horz" pos="3884">
          <p15:clr>
            <a:srgbClr val="A4A3A4"/>
          </p15:clr>
        </p15:guide>
        <p15:guide id="4" orient="horz" pos="1026">
          <p15:clr>
            <a:srgbClr val="A4A3A4"/>
          </p15:clr>
        </p15:guide>
        <p15:guide id="5" orient="horz" pos="890">
          <p15:clr>
            <a:srgbClr val="A4A3A4"/>
          </p15:clr>
        </p15:guide>
        <p15:guide id="6" pos="2880">
          <p15:clr>
            <a:srgbClr val="A4A3A4"/>
          </p15:clr>
        </p15:guide>
        <p15:guide id="7" pos="295">
          <p15:clr>
            <a:srgbClr val="A4A3A4"/>
          </p15:clr>
        </p15:guide>
        <p15:guide id="8" pos="5465">
          <p15:clr>
            <a:srgbClr val="A4A3A4"/>
          </p15:clr>
        </p15:guide>
        <p15:guide id="9" pos="2789">
          <p15:clr>
            <a:srgbClr val="A4A3A4"/>
          </p15:clr>
        </p15:guide>
        <p15:guide id="10" pos="2971">
          <p15:clr>
            <a:srgbClr val="A4A3A4"/>
          </p15:clr>
        </p15:guide>
        <p15:guide id="11" pos="3334">
          <p15:clr>
            <a:srgbClr val="A4A3A4"/>
          </p15:clr>
        </p15:guide>
        <p15:guide id="12" pos="319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49555D"/>
    <a:srgbClr val="4B575F"/>
    <a:srgbClr val="A401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Stijl, licht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EC20E35-A176-4012-BC5E-935CFFF8708E}" styleName="Stijl, gemiddeld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B4B98B0-60AC-42C2-AFA5-B58CD77FA1E5}" styleName="Stijl, licht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3296810-A885-4BE3-A3E7-6D5BEEA58F35}" styleName="Stijl, gemiddeld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98" autoAdjust="0"/>
    <p:restoredTop sz="94582" autoAdjust="0"/>
  </p:normalViewPr>
  <p:slideViewPr>
    <p:cSldViewPr showGuides="1">
      <p:cViewPr varScale="1">
        <p:scale>
          <a:sx n="103" d="100"/>
          <a:sy n="103" d="100"/>
        </p:scale>
        <p:origin x="1050" y="96"/>
      </p:cViewPr>
      <p:guideLst>
        <p:guide orient="horz" pos="2160"/>
        <p:guide orient="horz" pos="255"/>
        <p:guide orient="horz" pos="3884"/>
        <p:guide orient="horz" pos="1026"/>
        <p:guide orient="horz" pos="890"/>
        <p:guide pos="2880"/>
        <p:guide pos="295"/>
        <p:guide pos="5465"/>
        <p:guide pos="2789"/>
        <p:guide pos="2971"/>
        <p:guide pos="3334"/>
        <p:guide pos="319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 showGuides="1">
      <p:cViewPr varScale="1">
        <p:scale>
          <a:sx n="77" d="100"/>
          <a:sy n="77" d="100"/>
        </p:scale>
        <p:origin x="3252" y="11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wtfs-01\DATA\SPD\Onderzoeken%20Westtoer\In%20Flanders%20Fields%20Museum\2013%20-%202014\08%20Verwerking\Resultaten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\\wtfs-01\DATA\SPD\Onderzoeken%20Westtoer\In%20Flanders%20Fields%20Museum\2013%20-%202014\08%20Verwerking\Resultaten2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\\wtfs-01\DATA\SPD\Onderzoeken%20Westtoer\In%20Flanders%20Fields%20Museum\2013%20-%202014\08%20Verwerking\Resultaten2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file:///\\wtfs-01\DATA\SPD\Onderzoeken%20Westtoer\In%20Flanders%20Fields%20Museum\2013%20-%202014\08%20Verwerking\Resultaten3.xlsx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file:///\\wtfs-01\DATA\SPD\Onderzoeken%20Westtoer\In%20Flanders%20Fields%20Museum\2013%20-%202014\08%20Verwerking\Resultaten2.xlsx" TargetMode="External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file:///\\wtfs-01\DATA\SPD\Onderzoeken%20Westtoer\In%20Flanders%20Fields%20Museum\2013%20-%202014\08%20Verwerking\Resultaten2.xlsx" TargetMode="External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oleObject" Target="file:///\\wtfs-01\DATA\SPD\Onderzoeken%20Westtoer\In%20Flanders%20Fields%20Museum\2013%20-%202014\08%20Verwerking\Resultaten2.xlsx" TargetMode="External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oleObject" Target="file:///\\wtfs-01\DATA\SPD\Onderzoeken%20Westtoer\In%20Flanders%20Fields%20Museum\2013%20-%202014\08%20Verwerking\Resultaten2.xlsx" TargetMode="External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oleObject" Target="file:///\\wtfs-01\DATA\SPD\Onderzoeken%20Westtoer\In%20Flanders%20Fields%20Museum\2013%20-%202014\08%20Verwerking\Resultaten2.xlsx" TargetMode="External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oleObject" Target="file:///\\wtfs-01\DATA\SPD\Onderzoeken%20Westtoer\In%20Flanders%20Fields%20Museum\2013%20-%202014\08%20Verwerking\Resultaten2.xlsx" TargetMode="External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oleObject" Target="file:///\\wtfs-01\DATA\SPD\Onderzoeken%20Westtoer\In%20Flanders%20Fields%20Museum\2013%20-%202014\08%20Verwerking\Resultaten3.xlsx" TargetMode="External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wtfs-01\DATA\SPD\Onderzoeken%20Westtoer\In%20Flanders%20Fields%20Museum\2013%20-%202014\08%20Verwerking\Resultaten2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oleObject" Target="file:///\\wtfs-01\DATA\SPD\Onderzoeken%20Westtoer\In%20Flanders%20Fields%20Museum\2013%20-%202014\08%20Verwerking\Resultaten2.xlsx" TargetMode="External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oleObject" Target="file:///\\wtfs-01\DATA\SPD\Onderzoeken%20Westtoer\In%20Flanders%20Fields%20Museum\2013%20-%202014\08%20Verwerking\Resultaten3.xlsx" TargetMode="External"/><Relationship Id="rId2" Type="http://schemas.microsoft.com/office/2011/relationships/chartColorStyle" Target="colors21.xml"/><Relationship Id="rId1" Type="http://schemas.microsoft.com/office/2011/relationships/chartStyle" Target="style21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oleObject" Target="file:///\\wtfs-01\DATA\SPD\Onderzoeken%20Westtoer\In%20Flanders%20Fields%20Museum\2013%20-%202014\08%20Verwerking\Resultaten2.xlsx" TargetMode="External"/><Relationship Id="rId2" Type="http://schemas.microsoft.com/office/2011/relationships/chartColorStyle" Target="colors22.xml"/><Relationship Id="rId1" Type="http://schemas.microsoft.com/office/2011/relationships/chartStyle" Target="style22.xm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oleObject" Target="file:///\\wtfs-01\DATA\SPD\Onderzoeken%20Westtoer\In%20Flanders%20Fields%20Museum\2013%20-%202014\08%20Verwerking\Resultaten2.xlsx" TargetMode="External"/><Relationship Id="rId2" Type="http://schemas.microsoft.com/office/2011/relationships/chartColorStyle" Target="colors23.xml"/><Relationship Id="rId1" Type="http://schemas.microsoft.com/office/2011/relationships/chartStyle" Target="style23.xm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oleObject" Target="file:///\\wtfs-01\DATA\SPD\Onderzoeken%20Westtoer\In%20Flanders%20Fields%20Museum\2013%20-%202014\08%20Verwerking\Resultaten.xlsx" TargetMode="External"/><Relationship Id="rId2" Type="http://schemas.microsoft.com/office/2011/relationships/chartColorStyle" Target="colors24.xml"/><Relationship Id="rId1" Type="http://schemas.microsoft.com/office/2011/relationships/chartStyle" Target="style24.xml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oleObject" Target="file:///\\wtfs-01\DATA\SPD\Onderzoeken%20Westtoer\In%20Flanders%20Fields%20Museum\2013%20-%202014\08%20Verwerking\Resultaten3.xlsx" TargetMode="External"/><Relationship Id="rId2" Type="http://schemas.microsoft.com/office/2011/relationships/chartColorStyle" Target="colors25.xml"/><Relationship Id="rId1" Type="http://schemas.microsoft.com/office/2011/relationships/chartStyle" Target="style25.xml"/></Relationships>
</file>

<file path=ppt/charts/_rels/chart26.xml.rels><?xml version="1.0" encoding="UTF-8" standalone="yes"?>
<Relationships xmlns="http://schemas.openxmlformats.org/package/2006/relationships"><Relationship Id="rId3" Type="http://schemas.openxmlformats.org/officeDocument/2006/relationships/oleObject" Target="file:///\\wtfs-01\DATA\SPD\Onderzoeken%20Westtoer\In%20Flanders%20Fields%20Museum\2013%20-%202014\08%20Verwerking\Resultaten2.xlsx" TargetMode="External"/><Relationship Id="rId2" Type="http://schemas.microsoft.com/office/2011/relationships/chartColorStyle" Target="colors26.xml"/><Relationship Id="rId1" Type="http://schemas.microsoft.com/office/2011/relationships/chartStyle" Target="style26.xml"/></Relationships>
</file>

<file path=ppt/charts/_rels/chart27.xml.rels><?xml version="1.0" encoding="UTF-8" standalone="yes"?>
<Relationships xmlns="http://schemas.openxmlformats.org/package/2006/relationships"><Relationship Id="rId3" Type="http://schemas.openxmlformats.org/officeDocument/2006/relationships/oleObject" Target="file:///\\wtfs-01\DATA\SPD\Onderzoeken%20Westtoer\In%20Flanders%20Fields%20Museum\2013%20-%202014\08%20Verwerking\Resultaten2.xlsx" TargetMode="External"/><Relationship Id="rId2" Type="http://schemas.microsoft.com/office/2011/relationships/chartColorStyle" Target="colors27.xml"/><Relationship Id="rId1" Type="http://schemas.microsoft.com/office/2011/relationships/chartStyle" Target="style27.xml"/></Relationships>
</file>

<file path=ppt/charts/_rels/chart28.xml.rels><?xml version="1.0" encoding="UTF-8" standalone="yes"?>
<Relationships xmlns="http://schemas.openxmlformats.org/package/2006/relationships"><Relationship Id="rId3" Type="http://schemas.openxmlformats.org/officeDocument/2006/relationships/oleObject" Target="file:///\\wtfs-01\DATA\SPD\Onderzoeken%20Westtoer\In%20Flanders%20Fields%20Museum\2013%20-%202014\08%20Verwerking\Resultaten2.xlsx" TargetMode="External"/><Relationship Id="rId2" Type="http://schemas.microsoft.com/office/2011/relationships/chartColorStyle" Target="colors28.xml"/><Relationship Id="rId1" Type="http://schemas.microsoft.com/office/2011/relationships/chartStyle" Target="style28.xml"/></Relationships>
</file>

<file path=ppt/charts/_rels/chart29.xml.rels><?xml version="1.0" encoding="UTF-8" standalone="yes"?>
<Relationships xmlns="http://schemas.openxmlformats.org/package/2006/relationships"><Relationship Id="rId3" Type="http://schemas.openxmlformats.org/officeDocument/2006/relationships/oleObject" Target="file:///\\wtfs-01\DATA\SPD\Onderzoeken%20Westtoer\In%20Flanders%20Fields%20Museum\2013%20-%202014\08%20Verwerking\Resultaten3.xlsx" TargetMode="External"/><Relationship Id="rId2" Type="http://schemas.microsoft.com/office/2011/relationships/chartColorStyle" Target="colors29.xml"/><Relationship Id="rId1" Type="http://schemas.microsoft.com/office/2011/relationships/chartStyle" Target="style29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wtfs-01\DATA\SPD\Onderzoeken%20Westtoer\In%20Flanders%20Fields%20Museum\2013%20-%202014\08%20Verwerking\Resultaten2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30.xml.rels><?xml version="1.0" encoding="UTF-8" standalone="yes"?>
<Relationships xmlns="http://schemas.openxmlformats.org/package/2006/relationships"><Relationship Id="rId3" Type="http://schemas.openxmlformats.org/officeDocument/2006/relationships/oleObject" Target="file:///\\wtfs-01\DATA\SPD\Onderzoeken%20Westtoer\In%20Flanders%20Fields%20Museum\2013%20-%202014\08%20Verwerking\Resultaten3.xlsx" TargetMode="External"/><Relationship Id="rId2" Type="http://schemas.microsoft.com/office/2011/relationships/chartColorStyle" Target="colors30.xml"/><Relationship Id="rId1" Type="http://schemas.microsoft.com/office/2011/relationships/chartStyle" Target="style30.xml"/></Relationships>
</file>

<file path=ppt/charts/_rels/chart31.xml.rels><?xml version="1.0" encoding="UTF-8" standalone="yes"?>
<Relationships xmlns="http://schemas.openxmlformats.org/package/2006/relationships"><Relationship Id="rId3" Type="http://schemas.openxmlformats.org/officeDocument/2006/relationships/oleObject" Target="file:///\\wtfs-01\DATA\SPD\Onderzoeken%20Westtoer\In%20Flanders%20Fields%20Museum\2013%20-%202014\08%20Verwerking\Resultaten3.xlsx" TargetMode="External"/><Relationship Id="rId2" Type="http://schemas.microsoft.com/office/2011/relationships/chartColorStyle" Target="colors31.xml"/><Relationship Id="rId1" Type="http://schemas.microsoft.com/office/2011/relationships/chartStyle" Target="style31.xml"/></Relationships>
</file>

<file path=ppt/charts/_rels/chart32.xml.rels><?xml version="1.0" encoding="UTF-8" standalone="yes"?>
<Relationships xmlns="http://schemas.openxmlformats.org/package/2006/relationships"><Relationship Id="rId3" Type="http://schemas.openxmlformats.org/officeDocument/2006/relationships/oleObject" Target="file:///\\wtfs-01\DATA\SPD\Onderzoeken%20Westtoer\In%20Flanders%20Fields%20Museum\2013%20-%202014\08%20Verwerking\Resultaten3.xlsx" TargetMode="External"/><Relationship Id="rId2" Type="http://schemas.microsoft.com/office/2011/relationships/chartColorStyle" Target="colors32.xml"/><Relationship Id="rId1" Type="http://schemas.microsoft.com/office/2011/relationships/chartStyle" Target="style32.xml"/></Relationships>
</file>

<file path=ppt/charts/_rels/chart33.xml.rels><?xml version="1.0" encoding="UTF-8" standalone="yes"?>
<Relationships xmlns="http://schemas.openxmlformats.org/package/2006/relationships"><Relationship Id="rId3" Type="http://schemas.openxmlformats.org/officeDocument/2006/relationships/oleObject" Target="file:///\\wtfs-01\DATA\SPD\Onderzoeken%20Westtoer\In%20Flanders%20Fields%20Museum\2013%20-%202014\08%20Verwerking\Resultaten3.xlsx" TargetMode="External"/><Relationship Id="rId2" Type="http://schemas.microsoft.com/office/2011/relationships/chartColorStyle" Target="colors33.xml"/><Relationship Id="rId1" Type="http://schemas.microsoft.com/office/2011/relationships/chartStyle" Target="style33.xml"/></Relationships>
</file>

<file path=ppt/charts/_rels/chart34.xml.rels><?xml version="1.0" encoding="UTF-8" standalone="yes"?>
<Relationships xmlns="http://schemas.openxmlformats.org/package/2006/relationships"><Relationship Id="rId3" Type="http://schemas.openxmlformats.org/officeDocument/2006/relationships/oleObject" Target="file:///\\wtfs-01\DATA\SPD\Onderzoeken%20Westtoer\In%20Flanders%20Fields%20Museum\2013%20-%202014\08%20Verwerking\Resultaten2.xlsx" TargetMode="External"/><Relationship Id="rId2" Type="http://schemas.microsoft.com/office/2011/relationships/chartColorStyle" Target="colors34.xml"/><Relationship Id="rId1" Type="http://schemas.microsoft.com/office/2011/relationships/chartStyle" Target="style34.xml"/></Relationships>
</file>

<file path=ppt/charts/_rels/chart35.xml.rels><?xml version="1.0" encoding="UTF-8" standalone="yes"?>
<Relationships xmlns="http://schemas.openxmlformats.org/package/2006/relationships"><Relationship Id="rId3" Type="http://schemas.openxmlformats.org/officeDocument/2006/relationships/oleObject" Target="file:///\\wtfs-01\DATA\SPD\Onderzoeken%20Westtoer\In%20Flanders%20Fields%20Museum\2013%20-%202014\08%20Verwerking\Resultaten3.xlsx" TargetMode="External"/><Relationship Id="rId2" Type="http://schemas.microsoft.com/office/2011/relationships/chartColorStyle" Target="colors35.xml"/><Relationship Id="rId1" Type="http://schemas.microsoft.com/office/2011/relationships/chartStyle" Target="style35.xml"/></Relationships>
</file>

<file path=ppt/charts/_rels/chart36.xml.rels><?xml version="1.0" encoding="UTF-8" standalone="yes"?>
<Relationships xmlns="http://schemas.openxmlformats.org/package/2006/relationships"><Relationship Id="rId3" Type="http://schemas.openxmlformats.org/officeDocument/2006/relationships/oleObject" Target="file:///\\wtfs-01\DATA\SPD\Onderzoeken%20Westtoer\In%20Flanders%20Fields%20Museum\2013%20-%202014\08%20Verwerking\Resultaten3.xlsx" TargetMode="External"/><Relationship Id="rId2" Type="http://schemas.microsoft.com/office/2011/relationships/chartColorStyle" Target="colors36.xml"/><Relationship Id="rId1" Type="http://schemas.microsoft.com/office/2011/relationships/chartStyle" Target="style36.xml"/></Relationships>
</file>

<file path=ppt/charts/_rels/chart37.xml.rels><?xml version="1.0" encoding="UTF-8" standalone="yes"?>
<Relationships xmlns="http://schemas.openxmlformats.org/package/2006/relationships"><Relationship Id="rId3" Type="http://schemas.openxmlformats.org/officeDocument/2006/relationships/oleObject" Target="file:///\\wtfs-01\DATA\SPD\Onderzoeken%20Westtoer\In%20Flanders%20Fields%20Museum\2013%20-%202014\08%20Verwerking\Resultaten.xlsx" TargetMode="External"/><Relationship Id="rId2" Type="http://schemas.microsoft.com/office/2011/relationships/chartColorStyle" Target="colors37.xml"/><Relationship Id="rId1" Type="http://schemas.microsoft.com/office/2011/relationships/chartStyle" Target="style37.xml"/></Relationships>
</file>

<file path=ppt/charts/_rels/chart38.xml.rels><?xml version="1.0" encoding="UTF-8" standalone="yes"?>
<Relationships xmlns="http://schemas.openxmlformats.org/package/2006/relationships"><Relationship Id="rId3" Type="http://schemas.openxmlformats.org/officeDocument/2006/relationships/oleObject" Target="file:///\\wtfs-01\DATA\SPD\Onderzoeken%20Westtoer\In%20Flanders%20Fields%20Museum\2013%20-%202014\08%20Verwerking\Resultaten3.xlsx" TargetMode="External"/><Relationship Id="rId2" Type="http://schemas.microsoft.com/office/2011/relationships/chartColorStyle" Target="colors38.xml"/><Relationship Id="rId1" Type="http://schemas.microsoft.com/office/2011/relationships/chartStyle" Target="style38.xml"/></Relationships>
</file>

<file path=ppt/charts/_rels/chart39.xml.rels><?xml version="1.0" encoding="UTF-8" standalone="yes"?>
<Relationships xmlns="http://schemas.openxmlformats.org/package/2006/relationships"><Relationship Id="rId3" Type="http://schemas.openxmlformats.org/officeDocument/2006/relationships/oleObject" Target="file:///\\wtfs-01\DATA\SPD\Onderzoeken%20Westtoer\In%20Flanders%20Fields%20Museum\2013%20-%202014\08%20Verwerking\Resultaten3.xlsx" TargetMode="External"/><Relationship Id="rId2" Type="http://schemas.microsoft.com/office/2011/relationships/chartColorStyle" Target="colors39.xml"/><Relationship Id="rId1" Type="http://schemas.microsoft.com/office/2011/relationships/chartStyle" Target="style39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\\wtfs-01\DATA\SPD\Onderzoeken%20Westtoer\In%20Flanders%20Fields%20Museum\2013%20-%202014\08%20Verwerking\Resultaten2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40.xml.rels><?xml version="1.0" encoding="UTF-8" standalone="yes"?>
<Relationships xmlns="http://schemas.openxmlformats.org/package/2006/relationships"><Relationship Id="rId3" Type="http://schemas.openxmlformats.org/officeDocument/2006/relationships/oleObject" Target="file:///\\wtfs-01\DATA\SPD\Onderzoeken%20Westtoer\In%20Flanders%20Fields%20Museum\2013%20-%202014\08%20Verwerking\Resultaten3.xlsx" TargetMode="External"/><Relationship Id="rId2" Type="http://schemas.microsoft.com/office/2011/relationships/chartColorStyle" Target="colors40.xml"/><Relationship Id="rId1" Type="http://schemas.microsoft.com/office/2011/relationships/chartStyle" Target="style40.xml"/></Relationships>
</file>

<file path=ppt/charts/_rels/chart41.xml.rels><?xml version="1.0" encoding="UTF-8" standalone="yes"?>
<Relationships xmlns="http://schemas.openxmlformats.org/package/2006/relationships"><Relationship Id="rId3" Type="http://schemas.openxmlformats.org/officeDocument/2006/relationships/oleObject" Target="file:///\\wtfs-01\DATA\SPD\Onderzoeken%20Westtoer\In%20Flanders%20Fields%20Museum\2013%20-%202014\08%20Verwerking\Resultaten3.xlsx" TargetMode="External"/><Relationship Id="rId2" Type="http://schemas.microsoft.com/office/2011/relationships/chartColorStyle" Target="colors41.xml"/><Relationship Id="rId1" Type="http://schemas.microsoft.com/office/2011/relationships/chartStyle" Target="style41.xml"/></Relationships>
</file>

<file path=ppt/charts/_rels/chart42.xml.rels><?xml version="1.0" encoding="UTF-8" standalone="yes"?>
<Relationships xmlns="http://schemas.openxmlformats.org/package/2006/relationships"><Relationship Id="rId3" Type="http://schemas.openxmlformats.org/officeDocument/2006/relationships/oleObject" Target="file:///\\wtfs-01\DATA\SPD\Onderzoeken%20Westtoer\In%20Flanders%20Fields%20Museum\2013%20-%202014\08%20Verwerking\Resultaten3.xlsx" TargetMode="External"/><Relationship Id="rId2" Type="http://schemas.microsoft.com/office/2011/relationships/chartColorStyle" Target="colors42.xml"/><Relationship Id="rId1" Type="http://schemas.microsoft.com/office/2011/relationships/chartStyle" Target="style42.xml"/></Relationships>
</file>

<file path=ppt/charts/_rels/chart43.xml.rels><?xml version="1.0" encoding="UTF-8" standalone="yes"?>
<Relationships xmlns="http://schemas.openxmlformats.org/package/2006/relationships"><Relationship Id="rId3" Type="http://schemas.openxmlformats.org/officeDocument/2006/relationships/oleObject" Target="file:///\\wtfs-01\DATA\SPD\Onderzoeken%20Westtoer\In%20Flanders%20Fields%20Museum\2013%20-%202014\08%20Verwerking\Resultaten3.xlsx" TargetMode="External"/><Relationship Id="rId2" Type="http://schemas.microsoft.com/office/2011/relationships/chartColorStyle" Target="colors43.xml"/><Relationship Id="rId1" Type="http://schemas.microsoft.com/office/2011/relationships/chartStyle" Target="style43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\\wtfs-01\DATA\SPD\Onderzoeken%20Westtoer\In%20Flanders%20Fields%20Museum\2013%20-%202014\08%20Verwerking\Resultaten2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\\wtfs-01\DATA\SPD\Onderzoeken%20Westtoer\In%20Flanders%20Fields%20Museum\2013%20-%202014\08%20Verwerking\Resultaten2.xlsx" TargetMode="Externa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chartUserShapes" Target="../drawings/drawing1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\\wtfs-01\DATA\SPD\Onderzoeken%20Westtoer\In%20Flanders%20Fields%20Museum\2013%20-%202014\08%20Verwerking\Resultaten2.xlsx" TargetMode="Externa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chartUserShapes" Target="../drawings/drawing2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\\wtfs-01\DATA\SPD\Onderzoeken%20Westtoer\In%20Flanders%20Fields%20Museum\2013%20-%202014\08%20Verwerking\Resultaten3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\\wtfs-01\DATA\SPD\Onderzoeken%20Westtoer\In%20Flanders%20Fields%20Museum\2013%20-%202014\08%20Verwerking\Resultaten2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Bezoekersaantallen!$A$31</c:f>
              <c:strCache>
                <c:ptCount val="1"/>
                <c:pt idx="0">
                  <c:v>Bezoekers IFFM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Bezoekersaantallen!$B$3:$H$3</c:f>
              <c:strCache>
                <c:ptCount val="7"/>
                <c:pt idx="0">
                  <c:v>nov. 13</c:v>
                </c:pt>
                <c:pt idx="1">
                  <c:v>dec. 13</c:v>
                </c:pt>
                <c:pt idx="2">
                  <c:v>febr. 14</c:v>
                </c:pt>
                <c:pt idx="3">
                  <c:v>mrt. 14</c:v>
                </c:pt>
                <c:pt idx="4">
                  <c:v>apr. 14</c:v>
                </c:pt>
                <c:pt idx="5">
                  <c:v>mei. 14</c:v>
                </c:pt>
                <c:pt idx="6">
                  <c:v>jun. 14</c:v>
                </c:pt>
              </c:strCache>
            </c:strRef>
          </c:cat>
          <c:val>
            <c:numRef>
              <c:f>Bezoekersaantallen!$B$31:$H$31</c:f>
              <c:numCache>
                <c:formatCode>#,###</c:formatCode>
                <c:ptCount val="7"/>
                <c:pt idx="0">
                  <c:v>30216</c:v>
                </c:pt>
                <c:pt idx="1">
                  <c:v>15311</c:v>
                </c:pt>
                <c:pt idx="2">
                  <c:v>31976</c:v>
                </c:pt>
                <c:pt idx="3">
                  <c:v>36678</c:v>
                </c:pt>
                <c:pt idx="4">
                  <c:v>51198</c:v>
                </c:pt>
                <c:pt idx="5">
                  <c:v>55407</c:v>
                </c:pt>
                <c:pt idx="6">
                  <c:v>45157</c:v>
                </c:pt>
              </c:numCache>
            </c:numRef>
          </c:val>
        </c:ser>
        <c:ser>
          <c:idx val="1"/>
          <c:order val="1"/>
          <c:tx>
            <c:strRef>
              <c:f>Bezoekersaantallen!$A$32</c:f>
              <c:strCache>
                <c:ptCount val="1"/>
                <c:pt idx="0">
                  <c:v>Bezoekers TT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Bezoekersaantallen!$B$3:$H$3</c:f>
              <c:strCache>
                <c:ptCount val="7"/>
                <c:pt idx="0">
                  <c:v>nov. 13</c:v>
                </c:pt>
                <c:pt idx="1">
                  <c:v>dec. 13</c:v>
                </c:pt>
                <c:pt idx="2">
                  <c:v>febr. 14</c:v>
                </c:pt>
                <c:pt idx="3">
                  <c:v>mrt. 14</c:v>
                </c:pt>
                <c:pt idx="4">
                  <c:v>apr. 14</c:v>
                </c:pt>
                <c:pt idx="5">
                  <c:v>mei. 14</c:v>
                </c:pt>
                <c:pt idx="6">
                  <c:v>jun. 14</c:v>
                </c:pt>
              </c:strCache>
            </c:strRef>
          </c:cat>
          <c:val>
            <c:numRef>
              <c:f>Bezoekersaantallen!$B$32:$H$32</c:f>
              <c:numCache>
                <c:formatCode>#,###</c:formatCode>
                <c:ptCount val="7"/>
                <c:pt idx="0">
                  <c:v>11834</c:v>
                </c:pt>
                <c:pt idx="1">
                  <c:v>6954</c:v>
                </c:pt>
                <c:pt idx="2">
                  <c:v>11806</c:v>
                </c:pt>
                <c:pt idx="3">
                  <c:v>13291</c:v>
                </c:pt>
                <c:pt idx="4">
                  <c:v>18381</c:v>
                </c:pt>
                <c:pt idx="5">
                  <c:v>19819</c:v>
                </c:pt>
                <c:pt idx="6">
                  <c:v>15514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3964968"/>
        <c:axId val="213965360"/>
      </c:barChart>
      <c:lineChart>
        <c:grouping val="standard"/>
        <c:varyColors val="0"/>
        <c:ser>
          <c:idx val="2"/>
          <c:order val="2"/>
          <c:tx>
            <c:strRef>
              <c:f>Bezoekersaantallen!$A$34</c:f>
              <c:strCache>
                <c:ptCount val="1"/>
                <c:pt idx="0">
                  <c:v>Aandeel combinaties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Bezoekersaantallen!$B$3:$H$3</c:f>
              <c:strCache>
                <c:ptCount val="7"/>
                <c:pt idx="0">
                  <c:v>nov. 13</c:v>
                </c:pt>
                <c:pt idx="1">
                  <c:v>dec. 13</c:v>
                </c:pt>
                <c:pt idx="2">
                  <c:v>febr. 14</c:v>
                </c:pt>
                <c:pt idx="3">
                  <c:v>mrt. 14</c:v>
                </c:pt>
                <c:pt idx="4">
                  <c:v>apr. 14</c:v>
                </c:pt>
                <c:pt idx="5">
                  <c:v>mei. 14</c:v>
                </c:pt>
                <c:pt idx="6">
                  <c:v>jun. 14</c:v>
                </c:pt>
              </c:strCache>
            </c:strRef>
          </c:cat>
          <c:val>
            <c:numRef>
              <c:f>Bezoekersaantallen!$B$34:$H$34</c:f>
              <c:numCache>
                <c:formatCode>0%</c:formatCode>
                <c:ptCount val="7"/>
                <c:pt idx="0">
                  <c:v>0.39164680963727827</c:v>
                </c:pt>
                <c:pt idx="1">
                  <c:v>0.4541832669322709</c:v>
                </c:pt>
                <c:pt idx="2">
                  <c:v>0.36921441080810607</c:v>
                </c:pt>
                <c:pt idx="3">
                  <c:v>0.36236981296690113</c:v>
                </c:pt>
                <c:pt idx="4">
                  <c:v>0.3590179303879058</c:v>
                </c:pt>
                <c:pt idx="5">
                  <c:v>0.35769848575089791</c:v>
                </c:pt>
                <c:pt idx="6">
                  <c:v>0.34355692362202983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3966144"/>
        <c:axId val="213965752"/>
      </c:lineChart>
      <c:catAx>
        <c:axId val="2139649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49555D"/>
                </a:solidFill>
                <a:latin typeface="+mn-lt"/>
                <a:ea typeface="+mn-ea"/>
                <a:cs typeface="+mn-cs"/>
              </a:defRPr>
            </a:pPr>
            <a:endParaRPr lang="nl-BE"/>
          </a:p>
        </c:txPr>
        <c:crossAx val="213965360"/>
        <c:crosses val="autoZero"/>
        <c:auto val="1"/>
        <c:lblAlgn val="ctr"/>
        <c:lblOffset val="100"/>
        <c:noMultiLvlLbl val="0"/>
      </c:catAx>
      <c:valAx>
        <c:axId val="213965360"/>
        <c:scaling>
          <c:orientation val="minMax"/>
        </c:scaling>
        <c:delete val="1"/>
        <c:axPos val="l"/>
        <c:numFmt formatCode="#\ ##0" sourceLinked="0"/>
        <c:majorTickMark val="none"/>
        <c:minorTickMark val="none"/>
        <c:tickLblPos val="nextTo"/>
        <c:crossAx val="213964968"/>
        <c:crosses val="autoZero"/>
        <c:crossBetween val="between"/>
      </c:valAx>
      <c:valAx>
        <c:axId val="213965752"/>
        <c:scaling>
          <c:orientation val="minMax"/>
          <c:max val="1"/>
        </c:scaling>
        <c:delete val="1"/>
        <c:axPos val="r"/>
        <c:numFmt formatCode="0%" sourceLinked="1"/>
        <c:majorTickMark val="none"/>
        <c:minorTickMark val="none"/>
        <c:tickLblPos val="nextTo"/>
        <c:crossAx val="213966144"/>
        <c:crosses val="max"/>
        <c:crossBetween val="between"/>
      </c:valAx>
      <c:catAx>
        <c:axId val="21396614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213965752"/>
        <c:crosses val="autoZero"/>
        <c:auto val="1"/>
        <c:lblAlgn val="ctr"/>
        <c:lblOffset val="100"/>
        <c:noMultiLvlLbl val="0"/>
      </c:cat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400" b="0" i="0" u="none" strike="noStrike" kern="1200" baseline="0">
                <a:solidFill>
                  <a:srgbClr val="49555D"/>
                </a:solidFill>
                <a:latin typeface="+mn-lt"/>
                <a:ea typeface="+mn-ea"/>
                <a:cs typeface="+mn-cs"/>
              </a:defRPr>
            </a:pPr>
            <a:endParaRPr lang="nl-BE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rgbClr val="49555D"/>
          </a:solidFill>
        </a:defRPr>
      </a:pPr>
      <a:endParaRPr lang="nl-BE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7"/>
              <c:layout>
                <c:manualLayout>
                  <c:x val="0"/>
                  <c:y val="-5.10621199377702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nl-B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'VBT in WH'!$A$74:$A$84</c:f>
              <c:strCache>
                <c:ptCount val="11"/>
                <c:pt idx="0">
                  <c:v>Rest West-Vlaanderen</c:v>
                </c:pt>
                <c:pt idx="1">
                  <c:v>Oost-Vlaanderen</c:v>
                </c:pt>
                <c:pt idx="2">
                  <c:v>Antwerpen</c:v>
                </c:pt>
                <c:pt idx="3">
                  <c:v>Vlaams-Brabant</c:v>
                </c:pt>
                <c:pt idx="4">
                  <c:v>Limburg</c:v>
                </c:pt>
                <c:pt idx="5">
                  <c:v>Brussels H. Gewest</c:v>
                </c:pt>
                <c:pt idx="6">
                  <c:v>Wallonië</c:v>
                </c:pt>
                <c:pt idx="7">
                  <c:v>U.K.</c:v>
                </c:pt>
                <c:pt idx="8">
                  <c:v>Nederland</c:v>
                </c:pt>
                <c:pt idx="9">
                  <c:v>Frankrijk</c:v>
                </c:pt>
                <c:pt idx="10">
                  <c:v>Andere landen</c:v>
                </c:pt>
              </c:strCache>
            </c:strRef>
          </c:cat>
          <c:val>
            <c:numRef>
              <c:f>'VBT in WH'!$B$74:$B$84</c:f>
              <c:numCache>
                <c:formatCode>0.0</c:formatCode>
                <c:ptCount val="11"/>
                <c:pt idx="0">
                  <c:v>4.2553191489361701</c:v>
                </c:pt>
                <c:pt idx="1">
                  <c:v>8.4042553191489358</c:v>
                </c:pt>
                <c:pt idx="2">
                  <c:v>13.404255319148936</c:v>
                </c:pt>
                <c:pt idx="3">
                  <c:v>5.0531914893617014</c:v>
                </c:pt>
                <c:pt idx="4">
                  <c:v>3.2978723404255317</c:v>
                </c:pt>
                <c:pt idx="5">
                  <c:v>4.4680851063829792</c:v>
                </c:pt>
                <c:pt idx="6">
                  <c:v>0.85106382978723405</c:v>
                </c:pt>
                <c:pt idx="7">
                  <c:v>37.1</c:v>
                </c:pt>
                <c:pt idx="8">
                  <c:v>11.3</c:v>
                </c:pt>
                <c:pt idx="9">
                  <c:v>2.7</c:v>
                </c:pt>
                <c:pt idx="10">
                  <c:v>8.9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279549152"/>
        <c:axId val="279549544"/>
      </c:barChart>
      <c:catAx>
        <c:axId val="279549152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nl-BE"/>
          </a:p>
        </c:txPr>
        <c:crossAx val="279549544"/>
        <c:crosses val="autoZero"/>
        <c:auto val="1"/>
        <c:lblAlgn val="ctr"/>
        <c:lblOffset val="100"/>
        <c:noMultiLvlLbl val="0"/>
      </c:catAx>
      <c:valAx>
        <c:axId val="279549544"/>
        <c:scaling>
          <c:orientation val="minMax"/>
        </c:scaling>
        <c:delete val="1"/>
        <c:axPos val="t"/>
        <c:numFmt formatCode="0.0" sourceLinked="1"/>
        <c:majorTickMark val="none"/>
        <c:minorTickMark val="none"/>
        <c:tickLblPos val="nextTo"/>
        <c:crossAx val="2795491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50">
          <a:solidFill>
            <a:schemeClr val="tx1"/>
          </a:solidFill>
        </a:defRPr>
      </a:pPr>
      <a:endParaRPr lang="nl-BE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'VBT in WH'!$C$9</c:f>
              <c:strCache>
                <c:ptCount val="1"/>
                <c:pt idx="0">
                  <c:v>Ieper centrum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nl-B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'VBT in WH'!$B$10:$B$13</c:f>
              <c:strCache>
                <c:ptCount val="4"/>
                <c:pt idx="0">
                  <c:v>Totaal (n=203)</c:v>
                </c:pt>
                <c:pt idx="1">
                  <c:v>Individuele bezoeker (n=163)</c:v>
                </c:pt>
                <c:pt idx="2">
                  <c:v>Groepen (n=19)</c:v>
                </c:pt>
                <c:pt idx="3">
                  <c:v>Schoolgroep (n=21)</c:v>
                </c:pt>
              </c:strCache>
            </c:strRef>
          </c:cat>
          <c:val>
            <c:numRef>
              <c:f>'VBT in WH'!$C$10:$C$13</c:f>
              <c:numCache>
                <c:formatCode>0</c:formatCode>
                <c:ptCount val="4"/>
                <c:pt idx="0">
                  <c:v>50.212765957446805</c:v>
                </c:pt>
                <c:pt idx="1">
                  <c:v>53.930348258706474</c:v>
                </c:pt>
                <c:pt idx="2">
                  <c:v>52.583586626139819</c:v>
                </c:pt>
                <c:pt idx="3">
                  <c:v>42.047531992687389</c:v>
                </c:pt>
              </c:numCache>
            </c:numRef>
          </c:val>
        </c:ser>
        <c:ser>
          <c:idx val="1"/>
          <c:order val="1"/>
          <c:tx>
            <c:strRef>
              <c:f>'VBT in WH'!$D$9</c:f>
              <c:strCache>
                <c:ptCount val="1"/>
                <c:pt idx="0">
                  <c:v>Rest van de Westhoek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nl-B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'VBT in WH'!$B$10:$B$13</c:f>
              <c:strCache>
                <c:ptCount val="4"/>
                <c:pt idx="0">
                  <c:v>Totaal (n=203)</c:v>
                </c:pt>
                <c:pt idx="1">
                  <c:v>Individuele bezoeker (n=163)</c:v>
                </c:pt>
                <c:pt idx="2">
                  <c:v>Groepen (n=19)</c:v>
                </c:pt>
                <c:pt idx="3">
                  <c:v>Schoolgroep (n=21)</c:v>
                </c:pt>
              </c:strCache>
            </c:strRef>
          </c:cat>
          <c:val>
            <c:numRef>
              <c:f>'VBT in WH'!$D$10:$D$13</c:f>
              <c:numCache>
                <c:formatCode>0</c:formatCode>
                <c:ptCount val="4"/>
                <c:pt idx="0">
                  <c:v>49.787234042553195</c:v>
                </c:pt>
                <c:pt idx="1">
                  <c:v>46.069651741293534</c:v>
                </c:pt>
                <c:pt idx="2">
                  <c:v>47.416413373860181</c:v>
                </c:pt>
                <c:pt idx="3">
                  <c:v>57.952468007312618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79550328"/>
        <c:axId val="279550720"/>
      </c:barChart>
      <c:catAx>
        <c:axId val="27955032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nl-BE"/>
          </a:p>
        </c:txPr>
        <c:crossAx val="279550720"/>
        <c:crosses val="autoZero"/>
        <c:auto val="1"/>
        <c:lblAlgn val="ctr"/>
        <c:lblOffset val="100"/>
        <c:noMultiLvlLbl val="0"/>
      </c:catAx>
      <c:valAx>
        <c:axId val="279550720"/>
        <c:scaling>
          <c:orientation val="minMax"/>
        </c:scaling>
        <c:delete val="1"/>
        <c:axPos val="t"/>
        <c:numFmt formatCode="0%" sourceLinked="1"/>
        <c:majorTickMark val="none"/>
        <c:minorTickMark val="none"/>
        <c:tickLblPos val="nextTo"/>
        <c:crossAx val="2795503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7.7117114916664883E-2"/>
          <c:y val="0.87889242465122919"/>
          <c:w val="0.90470334286926812"/>
          <c:h val="9.087283952576698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nl-B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nl-BE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'VBT in WH'!$B$183</c:f>
              <c:strCache>
                <c:ptCount val="1"/>
                <c:pt idx="0">
                  <c:v>Ieper centrum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nl-B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'VBT in WH'!$A$184:$A$186</c:f>
              <c:strCache>
                <c:ptCount val="3"/>
                <c:pt idx="0">
                  <c:v>België (n=90) </c:v>
                </c:pt>
                <c:pt idx="1">
                  <c:v>Buitenland (n=113)</c:v>
                </c:pt>
                <c:pt idx="2">
                  <c:v>Verenigd Koninkrijk (n=68)</c:v>
                </c:pt>
              </c:strCache>
            </c:strRef>
          </c:cat>
          <c:val>
            <c:numRef>
              <c:f>'VBT in WH'!$B$184:$B$186</c:f>
              <c:numCache>
                <c:formatCode>0</c:formatCode>
                <c:ptCount val="3"/>
                <c:pt idx="0">
                  <c:v>40.963855421686745</c:v>
                </c:pt>
                <c:pt idx="1">
                  <c:v>56.398940864960281</c:v>
                </c:pt>
                <c:pt idx="2">
                  <c:v>50.212765957446805</c:v>
                </c:pt>
              </c:numCache>
            </c:numRef>
          </c:val>
        </c:ser>
        <c:ser>
          <c:idx val="1"/>
          <c:order val="1"/>
          <c:tx>
            <c:strRef>
              <c:f>'VBT in WH'!$C$183</c:f>
              <c:strCache>
                <c:ptCount val="1"/>
                <c:pt idx="0">
                  <c:v>Rest van de Westhoek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nl-B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'VBT in WH'!$A$184:$A$186</c:f>
              <c:strCache>
                <c:ptCount val="3"/>
                <c:pt idx="0">
                  <c:v>België (n=90) </c:v>
                </c:pt>
                <c:pt idx="1">
                  <c:v>Buitenland (n=113)</c:v>
                </c:pt>
                <c:pt idx="2">
                  <c:v>Verenigd Koninkrijk (n=68)</c:v>
                </c:pt>
              </c:strCache>
            </c:strRef>
          </c:cat>
          <c:val>
            <c:numRef>
              <c:f>'VBT in WH'!$C$184:$C$186</c:f>
              <c:numCache>
                <c:formatCode>0</c:formatCode>
                <c:ptCount val="3"/>
                <c:pt idx="0">
                  <c:v>59.036144578313255</c:v>
                </c:pt>
                <c:pt idx="1">
                  <c:v>43.601059135039719</c:v>
                </c:pt>
                <c:pt idx="2">
                  <c:v>49.787234042553195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79551504"/>
        <c:axId val="279551896"/>
      </c:barChart>
      <c:catAx>
        <c:axId val="27955150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nl-BE"/>
          </a:p>
        </c:txPr>
        <c:crossAx val="279551896"/>
        <c:crosses val="autoZero"/>
        <c:auto val="1"/>
        <c:lblAlgn val="ctr"/>
        <c:lblOffset val="100"/>
        <c:noMultiLvlLbl val="0"/>
      </c:catAx>
      <c:valAx>
        <c:axId val="279551896"/>
        <c:scaling>
          <c:orientation val="minMax"/>
        </c:scaling>
        <c:delete val="1"/>
        <c:axPos val="t"/>
        <c:numFmt formatCode="0%" sourceLinked="1"/>
        <c:majorTickMark val="none"/>
        <c:minorTickMark val="none"/>
        <c:tickLblPos val="nextTo"/>
        <c:crossAx val="2795515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2214536833960985"/>
          <c:y val="0.88940570612927061"/>
          <c:w val="0.75954968820465485"/>
          <c:h val="8.758960357061776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nl-B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50">
          <a:solidFill>
            <a:schemeClr val="tx1"/>
          </a:solidFill>
        </a:defRPr>
      </a:pPr>
      <a:endParaRPr lang="nl-BE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tx1"/>
            </a:solidFill>
            <a:ln>
              <a:noFill/>
            </a:ln>
            <a:effectLst/>
          </c:spPr>
          <c:invertIfNegative val="0"/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0"/>
                <a:lstStyle/>
                <a:p>
                  <a:pPr algn="ctr" rtl="0">
                    <a:defRPr lang="en-US" sz="1400" b="0" i="0" u="none" strike="noStrike" kern="1200" baseline="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nl-B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0"/>
                <a:lstStyle/>
                <a:p>
                  <a:pPr algn="ctr" rtl="0">
                    <a:defRPr lang="en-US" sz="1400" b="0" i="0" u="none" strike="noStrike" kern="1200" baseline="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nl-B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0"/>
                <a:lstStyle/>
                <a:p>
                  <a:pPr algn="ctr" rtl="0">
                    <a:defRPr lang="en-US" sz="1400" b="0" i="0" u="none" strike="noStrike" kern="1200" baseline="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nl-B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0"/>
                <a:lstStyle/>
                <a:p>
                  <a:pPr algn="ctr" rtl="0">
                    <a:defRPr lang="en-US" sz="1400" b="0" i="0" u="none" strike="noStrike" kern="1200" baseline="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nl-B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1400" b="0" i="0" u="none" strike="noStrike" kern="1200" baseline="0">
                        <a:solidFill>
                          <a:schemeClr val="accent2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4E6120EB-8E9B-49AD-8387-441B802F2AA3}" type="VALUE">
                      <a:rPr lang="en-US">
                        <a:solidFill>
                          <a:schemeClr val="tx2"/>
                        </a:solidFill>
                      </a:rPr>
                      <a:pPr>
                        <a:defRPr sz="1400">
                          <a:solidFill>
                            <a:schemeClr val="accent2"/>
                          </a:solidFill>
                        </a:defRPr>
                      </a:pPr>
                      <a:t>[WAARDE]</a:t>
                    </a:fld>
                    <a:endParaRPr lang="nl-BE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00" b="0" i="0" u="none" strike="noStrike" kern="120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nl-B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nl-B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Overnachtingen!$B$38:$B$46</c:f>
              <c:strCache>
                <c:ptCount val="9"/>
                <c:pt idx="0">
                  <c:v>Kust</c:v>
                </c:pt>
                <c:pt idx="1">
                  <c:v>Brugge</c:v>
                </c:pt>
                <c:pt idx="2">
                  <c:v>Rest West-Vlaanderen</c:v>
                </c:pt>
                <c:pt idx="3">
                  <c:v>Gent</c:v>
                </c:pt>
                <c:pt idx="4">
                  <c:v>Brussel</c:v>
                </c:pt>
                <c:pt idx="5">
                  <c:v>Rest Vlaanderen</c:v>
                </c:pt>
                <c:pt idx="6">
                  <c:v>Wallonië</c:v>
                </c:pt>
                <c:pt idx="7">
                  <c:v>Noord-Frankrijk</c:v>
                </c:pt>
                <c:pt idx="8">
                  <c:v>Ander land</c:v>
                </c:pt>
              </c:strCache>
            </c:strRef>
          </c:cat>
          <c:val>
            <c:numRef>
              <c:f>Overnachtingen!$C$38:$C$46</c:f>
              <c:numCache>
                <c:formatCode>0.0</c:formatCode>
                <c:ptCount val="9"/>
                <c:pt idx="0">
                  <c:v>35.783221974758725</c:v>
                </c:pt>
                <c:pt idx="1">
                  <c:v>26.57757980697847</c:v>
                </c:pt>
                <c:pt idx="2">
                  <c:v>6.3103192279138822</c:v>
                </c:pt>
                <c:pt idx="3">
                  <c:v>2.2271714922048997</c:v>
                </c:pt>
                <c:pt idx="4">
                  <c:v>6.1618411284335561</c:v>
                </c:pt>
                <c:pt idx="5">
                  <c:v>7.1269487750556788</c:v>
                </c:pt>
                <c:pt idx="6">
                  <c:v>0.96510764662212312</c:v>
                </c:pt>
                <c:pt idx="7">
                  <c:v>9.8737936154417234</c:v>
                </c:pt>
                <c:pt idx="8">
                  <c:v>4.974016332590943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279552680"/>
        <c:axId val="279553072"/>
      </c:barChart>
      <c:catAx>
        <c:axId val="27955268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nl-BE"/>
          </a:p>
        </c:txPr>
        <c:crossAx val="279553072"/>
        <c:crosses val="autoZero"/>
        <c:auto val="1"/>
        <c:lblAlgn val="ctr"/>
        <c:lblOffset val="100"/>
        <c:noMultiLvlLbl val="0"/>
      </c:catAx>
      <c:valAx>
        <c:axId val="279553072"/>
        <c:scaling>
          <c:orientation val="minMax"/>
        </c:scaling>
        <c:delete val="1"/>
        <c:axPos val="t"/>
        <c:numFmt formatCode="0.0" sourceLinked="1"/>
        <c:majorTickMark val="none"/>
        <c:minorTickMark val="none"/>
        <c:tickLblPos val="nextTo"/>
        <c:crossAx val="2795526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50">
          <a:solidFill>
            <a:schemeClr val="tx1"/>
          </a:solidFill>
        </a:defRPr>
      </a:pPr>
      <a:endParaRPr lang="nl-BE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1723422272358687"/>
          <c:y val="2.748626227954178E-2"/>
          <c:w val="0.68276577727641319"/>
          <c:h val="0.74365013234527078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Organisatievorm!$C$10</c:f>
              <c:strCache>
                <c:ptCount val="1"/>
                <c:pt idx="0">
                  <c:v>Eigen initiatief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nl-B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Organisatievorm!$B$11:$B$14</c:f>
              <c:strCache>
                <c:ptCount val="4"/>
                <c:pt idx="0">
                  <c:v>Totaal (n=515)</c:v>
                </c:pt>
                <c:pt idx="1">
                  <c:v>België (n=338)</c:v>
                </c:pt>
                <c:pt idx="2">
                  <c:v>Buitenland (n=177)</c:v>
                </c:pt>
                <c:pt idx="3">
                  <c:v>Verenigd Koninkrijk (n=73)</c:v>
                </c:pt>
              </c:strCache>
            </c:strRef>
          </c:cat>
          <c:val>
            <c:numRef>
              <c:f>Organisatievorm!$C$11:$C$14</c:f>
              <c:numCache>
                <c:formatCode>0</c:formatCode>
                <c:ptCount val="4"/>
                <c:pt idx="0">
                  <c:v>96.4</c:v>
                </c:pt>
                <c:pt idx="1">
                  <c:v>99</c:v>
                </c:pt>
                <c:pt idx="2">
                  <c:v>91.5</c:v>
                </c:pt>
                <c:pt idx="3">
                  <c:v>88.6</c:v>
                </c:pt>
              </c:numCache>
            </c:numRef>
          </c:val>
        </c:ser>
        <c:ser>
          <c:idx val="1"/>
          <c:order val="1"/>
          <c:tx>
            <c:strRef>
              <c:f>Organisatievorm!$D$10</c:f>
              <c:strCache>
                <c:ptCount val="1"/>
                <c:pt idx="0">
                  <c:v>Touroperator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nl-BE"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nl-B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Organisatievorm!$B$11:$B$14</c:f>
              <c:strCache>
                <c:ptCount val="4"/>
                <c:pt idx="0">
                  <c:v>Totaal (n=515)</c:v>
                </c:pt>
                <c:pt idx="1">
                  <c:v>België (n=338)</c:v>
                </c:pt>
                <c:pt idx="2">
                  <c:v>Buitenland (n=177)</c:v>
                </c:pt>
                <c:pt idx="3">
                  <c:v>Verenigd Koninkrijk (n=73)</c:v>
                </c:pt>
              </c:strCache>
            </c:strRef>
          </c:cat>
          <c:val>
            <c:numRef>
              <c:f>Organisatievorm!$D$11:$D$14</c:f>
              <c:numCache>
                <c:formatCode>0</c:formatCode>
                <c:ptCount val="4"/>
                <c:pt idx="0">
                  <c:v>1.2475377544320421</c:v>
                </c:pt>
                <c:pt idx="1">
                  <c:v>0</c:v>
                </c:pt>
                <c:pt idx="2">
                  <c:v>3.5999999999999996</c:v>
                </c:pt>
                <c:pt idx="3">
                  <c:v>5.8999999999999995</c:v>
                </c:pt>
              </c:numCache>
            </c:numRef>
          </c:val>
        </c:ser>
        <c:ser>
          <c:idx val="2"/>
          <c:order val="2"/>
          <c:tx>
            <c:strRef>
              <c:f>Organisatievorm!$E$10</c:f>
              <c:strCache>
                <c:ptCount val="1"/>
                <c:pt idx="0">
                  <c:v>Vereniging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nl-BE"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nl-B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Organisatievorm!$B$11:$B$14</c:f>
              <c:strCache>
                <c:ptCount val="4"/>
                <c:pt idx="0">
                  <c:v>Totaal (n=515)</c:v>
                </c:pt>
                <c:pt idx="1">
                  <c:v>België (n=338)</c:v>
                </c:pt>
                <c:pt idx="2">
                  <c:v>Buitenland (n=177)</c:v>
                </c:pt>
                <c:pt idx="3">
                  <c:v>Verenigd Koninkrijk (n=73)</c:v>
                </c:pt>
              </c:strCache>
            </c:strRef>
          </c:cat>
          <c:val>
            <c:numRef>
              <c:f>Organisatievorm!$E$11:$E$14</c:f>
              <c:numCache>
                <c:formatCode>0</c:formatCode>
                <c:ptCount val="4"/>
                <c:pt idx="0">
                  <c:v>1.608667104399212</c:v>
                </c:pt>
                <c:pt idx="1">
                  <c:v>0.89999999999999991</c:v>
                </c:pt>
                <c:pt idx="2">
                  <c:v>3</c:v>
                </c:pt>
                <c:pt idx="3">
                  <c:v>4.3</c:v>
                </c:pt>
              </c:numCache>
            </c:numRef>
          </c:val>
        </c:ser>
        <c:ser>
          <c:idx val="3"/>
          <c:order val="3"/>
          <c:tx>
            <c:strRef>
              <c:f>Organisatievorm!$F$10</c:f>
              <c:strCache>
                <c:ptCount val="1"/>
                <c:pt idx="0">
                  <c:v>Bedrijf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Organisatievorm!$B$11:$B$14</c:f>
              <c:strCache>
                <c:ptCount val="4"/>
                <c:pt idx="0">
                  <c:v>Totaal (n=515)</c:v>
                </c:pt>
                <c:pt idx="1">
                  <c:v>België (n=338)</c:v>
                </c:pt>
                <c:pt idx="2">
                  <c:v>Buitenland (n=177)</c:v>
                </c:pt>
                <c:pt idx="3">
                  <c:v>Verenigd Koninkrijk (n=73)</c:v>
                </c:pt>
              </c:strCache>
            </c:strRef>
          </c:cat>
          <c:val>
            <c:numRef>
              <c:f>Organisatievorm!$F$11:$F$14</c:f>
              <c:numCache>
                <c:formatCode>0</c:formatCode>
                <c:ptCount val="4"/>
                <c:pt idx="0">
                  <c:v>0.65659881812212739</c:v>
                </c:pt>
                <c:pt idx="1">
                  <c:v>0</c:v>
                </c:pt>
                <c:pt idx="2">
                  <c:v>1.9</c:v>
                </c:pt>
                <c:pt idx="3">
                  <c:v>1.0999999999999999</c:v>
                </c:pt>
              </c:numCache>
            </c:numRef>
          </c:val>
        </c:ser>
        <c:ser>
          <c:idx val="4"/>
          <c:order val="4"/>
          <c:tx>
            <c:strRef>
              <c:f>Organisatievorm!$G$10</c:f>
              <c:strCache>
                <c:ptCount val="1"/>
                <c:pt idx="0">
                  <c:v>Andere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Organisatievorm!$B$11:$B$14</c:f>
              <c:strCache>
                <c:ptCount val="4"/>
                <c:pt idx="0">
                  <c:v>Totaal (n=515)</c:v>
                </c:pt>
                <c:pt idx="1">
                  <c:v>België (n=338)</c:v>
                </c:pt>
                <c:pt idx="2">
                  <c:v>Buitenland (n=177)</c:v>
                </c:pt>
                <c:pt idx="3">
                  <c:v>Verenigd Koninkrijk (n=73)</c:v>
                </c:pt>
              </c:strCache>
            </c:strRef>
          </c:cat>
          <c:val>
            <c:numRef>
              <c:f>Organisatievorm!$G$11:$G$14</c:f>
              <c:numCache>
                <c:formatCode>0</c:formatCode>
                <c:ptCount val="4"/>
                <c:pt idx="0">
                  <c:v>6.5659881812212731E-2</c:v>
                </c:pt>
                <c:pt idx="1">
                  <c:v>0.1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79553856"/>
        <c:axId val="279554248"/>
      </c:barChart>
      <c:catAx>
        <c:axId val="27955385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nl-BE"/>
          </a:p>
        </c:txPr>
        <c:crossAx val="279554248"/>
        <c:crosses val="autoZero"/>
        <c:auto val="1"/>
        <c:lblAlgn val="ctr"/>
        <c:lblOffset val="100"/>
        <c:noMultiLvlLbl val="0"/>
      </c:catAx>
      <c:valAx>
        <c:axId val="279554248"/>
        <c:scaling>
          <c:orientation val="minMax"/>
          <c:min val="0"/>
        </c:scaling>
        <c:delete val="1"/>
        <c:axPos val="t"/>
        <c:numFmt formatCode="0%" sourceLinked="1"/>
        <c:majorTickMark val="none"/>
        <c:minorTickMark val="none"/>
        <c:tickLblPos val="nextTo"/>
        <c:crossAx val="2795538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5134408703397859"/>
          <c:y val="0.75464463725708741"/>
          <c:w val="0.84777787089156342"/>
          <c:h val="0.1024267988892952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nl-B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50">
          <a:solidFill>
            <a:schemeClr val="tx1"/>
          </a:solidFill>
        </a:defRPr>
      </a:pPr>
      <a:endParaRPr lang="nl-BE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2473350985808919"/>
          <c:y val="6.8371098944285627E-2"/>
          <c:w val="0.67526649014191076"/>
          <c:h val="0.69892392601826203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Organisatievorm!$C$10</c:f>
              <c:strCache>
                <c:ptCount val="1"/>
                <c:pt idx="0">
                  <c:v>Eigen initiatief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2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0"/>
              <a:lstStyle/>
              <a:p>
                <a:pPr algn="ctr">
                  <a:defRPr lang="nl-BE"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nl-B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Organisatievorm!$B$18:$B$21</c:f>
              <c:strCache>
                <c:ptCount val="4"/>
                <c:pt idx="0">
                  <c:v>Totaal (n=71)</c:v>
                </c:pt>
                <c:pt idx="1">
                  <c:v>België (n=19)</c:v>
                </c:pt>
                <c:pt idx="2">
                  <c:v>Buitenland (n=52)</c:v>
                </c:pt>
                <c:pt idx="3">
                  <c:v>Verenigd Koninkrijk (n=36)</c:v>
                </c:pt>
              </c:strCache>
            </c:strRef>
          </c:cat>
          <c:val>
            <c:numRef>
              <c:f>Organisatievorm!$C$18:$C$21</c:f>
              <c:numCache>
                <c:formatCode>0</c:formatCode>
                <c:ptCount val="4"/>
                <c:pt idx="0">
                  <c:v>2</c:v>
                </c:pt>
                <c:pt idx="1">
                  <c:v>4.9000000000000004</c:v>
                </c:pt>
                <c:pt idx="2">
                  <c:v>0.70000000000000007</c:v>
                </c:pt>
                <c:pt idx="3">
                  <c:v>1.0999999999999999</c:v>
                </c:pt>
              </c:numCache>
            </c:numRef>
          </c:val>
        </c:ser>
        <c:ser>
          <c:idx val="1"/>
          <c:order val="1"/>
          <c:tx>
            <c:strRef>
              <c:f>Organisatievorm!$D$10</c:f>
              <c:strCache>
                <c:ptCount val="1"/>
                <c:pt idx="0">
                  <c:v>Touroperator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nl-B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Organisatievorm!$B$18:$B$21</c:f>
              <c:strCache>
                <c:ptCount val="4"/>
                <c:pt idx="0">
                  <c:v>Totaal (n=71)</c:v>
                </c:pt>
                <c:pt idx="1">
                  <c:v>België (n=19)</c:v>
                </c:pt>
                <c:pt idx="2">
                  <c:v>Buitenland (n=52)</c:v>
                </c:pt>
                <c:pt idx="3">
                  <c:v>Verenigd Koninkrijk (n=36)</c:v>
                </c:pt>
              </c:strCache>
            </c:strRef>
          </c:cat>
          <c:val>
            <c:numRef>
              <c:f>Organisatievorm!$D$18:$D$21</c:f>
              <c:numCache>
                <c:formatCode>0</c:formatCode>
                <c:ptCount val="4"/>
                <c:pt idx="0">
                  <c:v>52.536483669214732</c:v>
                </c:pt>
                <c:pt idx="1">
                  <c:v>15.9</c:v>
                </c:pt>
                <c:pt idx="2">
                  <c:v>68.5</c:v>
                </c:pt>
                <c:pt idx="3">
                  <c:v>88.7</c:v>
                </c:pt>
              </c:numCache>
            </c:numRef>
          </c:val>
        </c:ser>
        <c:ser>
          <c:idx val="2"/>
          <c:order val="2"/>
          <c:tx>
            <c:strRef>
              <c:f>Organisatievorm!$E$10</c:f>
              <c:strCache>
                <c:ptCount val="1"/>
                <c:pt idx="0">
                  <c:v>Vereniging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0"/>
              <a:lstStyle/>
              <a:p>
                <a:pPr algn="ctr">
                  <a:defRPr lang="nl-BE"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nl-B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Organisatievorm!$B$18:$B$21</c:f>
              <c:strCache>
                <c:ptCount val="4"/>
                <c:pt idx="0">
                  <c:v>Totaal (n=71)</c:v>
                </c:pt>
                <c:pt idx="1">
                  <c:v>België (n=19)</c:v>
                </c:pt>
                <c:pt idx="2">
                  <c:v>Buitenland (n=52)</c:v>
                </c:pt>
                <c:pt idx="3">
                  <c:v>Verenigd Koninkrijk (n=36)</c:v>
                </c:pt>
              </c:strCache>
            </c:strRef>
          </c:cat>
          <c:val>
            <c:numRef>
              <c:f>Organisatievorm!$E$18:$E$21</c:f>
              <c:numCache>
                <c:formatCode>0</c:formatCode>
                <c:ptCount val="4"/>
                <c:pt idx="0">
                  <c:v>38.498957609451004</c:v>
                </c:pt>
                <c:pt idx="1">
                  <c:v>68.7</c:v>
                </c:pt>
                <c:pt idx="2">
                  <c:v>25.3</c:v>
                </c:pt>
                <c:pt idx="3">
                  <c:v>6.8000000000000007</c:v>
                </c:pt>
              </c:numCache>
            </c:numRef>
          </c:val>
        </c:ser>
        <c:ser>
          <c:idx val="3"/>
          <c:order val="3"/>
          <c:tx>
            <c:strRef>
              <c:f>Organisatievorm!$F$10</c:f>
              <c:strCache>
                <c:ptCount val="1"/>
                <c:pt idx="0">
                  <c:v>Bedrijf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Lbl>
              <c:idx val="3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0"/>
              <a:lstStyle/>
              <a:p>
                <a:pPr algn="ctr">
                  <a:defRPr lang="nl-BE"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nl-B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Organisatievorm!$B$18:$B$21</c:f>
              <c:strCache>
                <c:ptCount val="4"/>
                <c:pt idx="0">
                  <c:v>Totaal (n=71)</c:v>
                </c:pt>
                <c:pt idx="1">
                  <c:v>België (n=19)</c:v>
                </c:pt>
                <c:pt idx="2">
                  <c:v>Buitenland (n=52)</c:v>
                </c:pt>
                <c:pt idx="3">
                  <c:v>Verenigd Koninkrijk (n=36)</c:v>
                </c:pt>
              </c:strCache>
            </c:strRef>
          </c:cat>
          <c:val>
            <c:numRef>
              <c:f>Organisatievorm!$F$18:$F$21</c:f>
              <c:numCache>
                <c:formatCode>0</c:formatCode>
                <c:ptCount val="4"/>
                <c:pt idx="0">
                  <c:v>3.1271716469770672</c:v>
                </c:pt>
                <c:pt idx="1">
                  <c:v>2.7</c:v>
                </c:pt>
                <c:pt idx="2">
                  <c:v>3.3000000000000003</c:v>
                </c:pt>
                <c:pt idx="3">
                  <c:v>0</c:v>
                </c:pt>
              </c:numCache>
            </c:numRef>
          </c:val>
        </c:ser>
        <c:ser>
          <c:idx val="4"/>
          <c:order val="4"/>
          <c:tx>
            <c:strRef>
              <c:f>Organisatievorm!$G$10</c:f>
              <c:strCache>
                <c:ptCount val="1"/>
                <c:pt idx="0">
                  <c:v>Andere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dLbl>
              <c:idx val="2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0"/>
              <a:lstStyle/>
              <a:p>
                <a:pPr algn="ctr">
                  <a:defRPr lang="nl-BE"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nl-B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Organisatievorm!$B$18:$B$21</c:f>
              <c:strCache>
                <c:ptCount val="4"/>
                <c:pt idx="0">
                  <c:v>Totaal (n=71)</c:v>
                </c:pt>
                <c:pt idx="1">
                  <c:v>België (n=19)</c:v>
                </c:pt>
                <c:pt idx="2">
                  <c:v>Buitenland (n=52)</c:v>
                </c:pt>
                <c:pt idx="3">
                  <c:v>Verenigd Koninkrijk (n=36)</c:v>
                </c:pt>
              </c:strCache>
            </c:strRef>
          </c:cat>
          <c:val>
            <c:numRef>
              <c:f>Organisatievorm!$G$18:$G$21</c:f>
              <c:numCache>
                <c:formatCode>0</c:formatCode>
                <c:ptCount val="4"/>
                <c:pt idx="0">
                  <c:v>3.8220986796386378</c:v>
                </c:pt>
                <c:pt idx="1">
                  <c:v>7.6</c:v>
                </c:pt>
                <c:pt idx="2">
                  <c:v>2.1999999999999997</c:v>
                </c:pt>
                <c:pt idx="3">
                  <c:v>3.4000000000000004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79555032"/>
        <c:axId val="279555424"/>
      </c:barChart>
      <c:catAx>
        <c:axId val="279555032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nl-BE"/>
          </a:p>
        </c:txPr>
        <c:crossAx val="279555424"/>
        <c:crosses val="autoZero"/>
        <c:auto val="1"/>
        <c:lblAlgn val="ctr"/>
        <c:lblOffset val="100"/>
        <c:noMultiLvlLbl val="0"/>
      </c:catAx>
      <c:valAx>
        <c:axId val="279555424"/>
        <c:scaling>
          <c:orientation val="minMax"/>
          <c:min val="0"/>
        </c:scaling>
        <c:delete val="1"/>
        <c:axPos val="t"/>
        <c:numFmt formatCode="0%" sourceLinked="1"/>
        <c:majorTickMark val="none"/>
        <c:minorTickMark val="none"/>
        <c:tickLblPos val="nextTo"/>
        <c:crossAx val="2795550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6266766535094473"/>
          <c:y val="0.83566612390683326"/>
          <c:w val="0.82818773073644125"/>
          <c:h val="0.1270405493962836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nl-B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chemeClr val="tx1"/>
          </a:solidFill>
        </a:defRPr>
      </a:pPr>
      <a:endParaRPr lang="nl-BE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9427666830517841"/>
          <c:y val="0.1124201373298435"/>
          <c:w val="0.50572333169482164"/>
          <c:h val="0.85698180981897432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00" b="0" i="0" u="none" strike="noStrike" kern="1200" baseline="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nl-B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00" b="0" i="0" u="none" strike="noStrike" kern="1200" baseline="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nl-B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00" b="0" i="0" u="none" strike="noStrike" kern="1200" baseline="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nl-B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nl-B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Organisatievorm!$B$141:$B$148</c:f>
              <c:strCache>
                <c:ptCount val="8"/>
                <c:pt idx="0">
                  <c:v>Erfgoedvereniging</c:v>
                </c:pt>
                <c:pt idx="1">
                  <c:v>Socio-culturele vereniging</c:v>
                </c:pt>
                <c:pt idx="2">
                  <c:v>Ouderenvereniging</c:v>
                </c:pt>
                <c:pt idx="3">
                  <c:v>Organisatie voor vorming van volwassenen</c:v>
                </c:pt>
                <c:pt idx="4">
                  <c:v>Vereniging rond WOI</c:v>
                </c:pt>
                <c:pt idx="5">
                  <c:v>Beroepsvereniging</c:v>
                </c:pt>
                <c:pt idx="6">
                  <c:v>Jongerenbeweging</c:v>
                </c:pt>
                <c:pt idx="7">
                  <c:v>Ander type</c:v>
                </c:pt>
              </c:strCache>
            </c:strRef>
          </c:cat>
          <c:val>
            <c:numRef>
              <c:f>Organisatievorm!$L$141:$L$148</c:f>
              <c:numCache>
                <c:formatCode>0.0</c:formatCode>
                <c:ptCount val="8"/>
                <c:pt idx="0">
                  <c:v>31.7</c:v>
                </c:pt>
                <c:pt idx="1">
                  <c:v>26</c:v>
                </c:pt>
                <c:pt idx="2">
                  <c:v>16.100000000000001</c:v>
                </c:pt>
                <c:pt idx="3">
                  <c:v>8.2000000000000011</c:v>
                </c:pt>
                <c:pt idx="4">
                  <c:v>7.8</c:v>
                </c:pt>
                <c:pt idx="5">
                  <c:v>6</c:v>
                </c:pt>
                <c:pt idx="6">
                  <c:v>2.1999999999999997</c:v>
                </c:pt>
                <c:pt idx="7">
                  <c:v>2.1999999999999997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279556208"/>
        <c:axId val="215348920"/>
      </c:barChart>
      <c:catAx>
        <c:axId val="27955620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nl-BE"/>
          </a:p>
        </c:txPr>
        <c:crossAx val="215348920"/>
        <c:crosses val="autoZero"/>
        <c:auto val="1"/>
        <c:lblAlgn val="ctr"/>
        <c:lblOffset val="100"/>
        <c:noMultiLvlLbl val="0"/>
      </c:catAx>
      <c:valAx>
        <c:axId val="215348920"/>
        <c:scaling>
          <c:orientation val="minMax"/>
        </c:scaling>
        <c:delete val="1"/>
        <c:axPos val="t"/>
        <c:numFmt formatCode="0.0" sourceLinked="1"/>
        <c:majorTickMark val="none"/>
        <c:minorTickMark val="none"/>
        <c:tickLblPos val="nextTo"/>
        <c:crossAx val="2795562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chemeClr val="tx1"/>
          </a:solidFill>
        </a:defRPr>
      </a:pPr>
      <a:endParaRPr lang="nl-BE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'Duurtijd bezoek'!$B$46</c:f>
              <c:strCache>
                <c:ptCount val="1"/>
                <c:pt idx="0">
                  <c:v>Kwartier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nl-B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'Duurtijd bezoek'!$C$45:$F$45</c:f>
              <c:strCache>
                <c:ptCount val="4"/>
                <c:pt idx="0">
                  <c:v>Bezoeker TT (n=643)</c:v>
                </c:pt>
                <c:pt idx="1">
                  <c:v>Individuele bezoeker (n=515)</c:v>
                </c:pt>
                <c:pt idx="2">
                  <c:v>Groepen (n=71)</c:v>
                </c:pt>
                <c:pt idx="3">
                  <c:v>Scholen (n=57)</c:v>
                </c:pt>
              </c:strCache>
            </c:strRef>
          </c:cat>
          <c:val>
            <c:numRef>
              <c:f>'Duurtijd bezoek'!$C$46:$F$46</c:f>
              <c:numCache>
                <c:formatCode>0</c:formatCode>
                <c:ptCount val="4"/>
                <c:pt idx="0">
                  <c:v>53</c:v>
                </c:pt>
                <c:pt idx="1">
                  <c:v>45.4</c:v>
                </c:pt>
                <c:pt idx="2">
                  <c:v>56.1</c:v>
                </c:pt>
                <c:pt idx="3">
                  <c:v>61.6</c:v>
                </c:pt>
              </c:numCache>
            </c:numRef>
          </c:val>
        </c:ser>
        <c:ser>
          <c:idx val="1"/>
          <c:order val="1"/>
          <c:tx>
            <c:strRef>
              <c:f>'Duurtijd bezoek'!$B$47</c:f>
              <c:strCache>
                <c:ptCount val="1"/>
                <c:pt idx="0">
                  <c:v>Halfuur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nl-B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'Duurtijd bezoek'!$C$45:$F$45</c:f>
              <c:strCache>
                <c:ptCount val="4"/>
                <c:pt idx="0">
                  <c:v>Bezoeker TT (n=643)</c:v>
                </c:pt>
                <c:pt idx="1">
                  <c:v>Individuele bezoeker (n=515)</c:v>
                </c:pt>
                <c:pt idx="2">
                  <c:v>Groepen (n=71)</c:v>
                </c:pt>
                <c:pt idx="3">
                  <c:v>Scholen (n=57)</c:v>
                </c:pt>
              </c:strCache>
            </c:strRef>
          </c:cat>
          <c:val>
            <c:numRef>
              <c:f>'Duurtijd bezoek'!$C$47:$F$47</c:f>
              <c:numCache>
                <c:formatCode>0</c:formatCode>
                <c:ptCount val="4"/>
                <c:pt idx="0">
                  <c:v>39.5</c:v>
                </c:pt>
                <c:pt idx="1">
                  <c:v>41.2</c:v>
                </c:pt>
                <c:pt idx="2">
                  <c:v>38.4</c:v>
                </c:pt>
                <c:pt idx="3">
                  <c:v>38</c:v>
                </c:pt>
              </c:numCache>
            </c:numRef>
          </c:val>
        </c:ser>
        <c:ser>
          <c:idx val="2"/>
          <c:order val="2"/>
          <c:tx>
            <c:strRef>
              <c:f>'Duurtijd bezoek'!$B$48</c:f>
              <c:strCache>
                <c:ptCount val="1"/>
                <c:pt idx="0">
                  <c:v>Drie kwartier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3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nl-B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'Duurtijd bezoek'!$C$45:$F$45</c:f>
              <c:strCache>
                <c:ptCount val="4"/>
                <c:pt idx="0">
                  <c:v>Bezoeker TT (n=643)</c:v>
                </c:pt>
                <c:pt idx="1">
                  <c:v>Individuele bezoeker (n=515)</c:v>
                </c:pt>
                <c:pt idx="2">
                  <c:v>Groepen (n=71)</c:v>
                </c:pt>
                <c:pt idx="3">
                  <c:v>Scholen (n=57)</c:v>
                </c:pt>
              </c:strCache>
            </c:strRef>
          </c:cat>
          <c:val>
            <c:numRef>
              <c:f>'Duurtijd bezoek'!$C$48:$F$48</c:f>
              <c:numCache>
                <c:formatCode>0</c:formatCode>
                <c:ptCount val="4"/>
                <c:pt idx="0">
                  <c:v>4.5999999999999996</c:v>
                </c:pt>
                <c:pt idx="1">
                  <c:v>8.8000000000000007</c:v>
                </c:pt>
                <c:pt idx="2">
                  <c:v>2</c:v>
                </c:pt>
                <c:pt idx="3">
                  <c:v>0.4</c:v>
                </c:pt>
              </c:numCache>
            </c:numRef>
          </c:val>
        </c:ser>
        <c:ser>
          <c:idx val="3"/>
          <c:order val="3"/>
          <c:tx>
            <c:strRef>
              <c:f>'Duurtijd bezoek'!$B$49</c:f>
              <c:strCache>
                <c:ptCount val="1"/>
                <c:pt idx="0">
                  <c:v>1 uur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'Duurtijd bezoek'!$C$45:$F$45</c:f>
              <c:strCache>
                <c:ptCount val="4"/>
                <c:pt idx="0">
                  <c:v>Bezoeker TT (n=643)</c:v>
                </c:pt>
                <c:pt idx="1">
                  <c:v>Individuele bezoeker (n=515)</c:v>
                </c:pt>
                <c:pt idx="2">
                  <c:v>Groepen (n=71)</c:v>
                </c:pt>
                <c:pt idx="3">
                  <c:v>Scholen (n=57)</c:v>
                </c:pt>
              </c:strCache>
            </c:strRef>
          </c:cat>
          <c:val>
            <c:numRef>
              <c:f>'Duurtijd bezoek'!$C$49:$F$49</c:f>
              <c:numCache>
                <c:formatCode>0</c:formatCode>
                <c:ptCount val="4"/>
                <c:pt idx="0">
                  <c:v>1.4</c:v>
                </c:pt>
                <c:pt idx="1">
                  <c:v>2.2000000000000002</c:v>
                </c:pt>
                <c:pt idx="2">
                  <c:v>2</c:v>
                </c:pt>
                <c:pt idx="3">
                  <c:v>0</c:v>
                </c:pt>
              </c:numCache>
            </c:numRef>
          </c:val>
        </c:ser>
        <c:ser>
          <c:idx val="4"/>
          <c:order val="4"/>
          <c:tx>
            <c:strRef>
              <c:f>'Duurtijd bezoek'!$B$50</c:f>
              <c:strCache>
                <c:ptCount val="1"/>
                <c:pt idx="0">
                  <c:v>Meer dan 1 uur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'Duurtijd bezoek'!$C$45:$F$45</c:f>
              <c:strCache>
                <c:ptCount val="4"/>
                <c:pt idx="0">
                  <c:v>Bezoeker TT (n=643)</c:v>
                </c:pt>
                <c:pt idx="1">
                  <c:v>Individuele bezoeker (n=515)</c:v>
                </c:pt>
                <c:pt idx="2">
                  <c:v>Groepen (n=71)</c:v>
                </c:pt>
                <c:pt idx="3">
                  <c:v>Scholen (n=57)</c:v>
                </c:pt>
              </c:strCache>
            </c:strRef>
          </c:cat>
          <c:val>
            <c:numRef>
              <c:f>'Duurtijd bezoek'!$C$50:$F$50</c:f>
              <c:numCache>
                <c:formatCode>0</c:formatCode>
                <c:ptCount val="4"/>
                <c:pt idx="0">
                  <c:v>0</c:v>
                </c:pt>
                <c:pt idx="1">
                  <c:v>2.4</c:v>
                </c:pt>
                <c:pt idx="2">
                  <c:v>1.5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15349704"/>
        <c:axId val="215350096"/>
      </c:barChart>
      <c:catAx>
        <c:axId val="21534970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nl-BE"/>
          </a:p>
        </c:txPr>
        <c:crossAx val="215350096"/>
        <c:crosses val="autoZero"/>
        <c:auto val="1"/>
        <c:lblAlgn val="ctr"/>
        <c:lblOffset val="100"/>
        <c:noMultiLvlLbl val="0"/>
      </c:catAx>
      <c:valAx>
        <c:axId val="215350096"/>
        <c:scaling>
          <c:orientation val="minMax"/>
        </c:scaling>
        <c:delete val="1"/>
        <c:axPos val="t"/>
        <c:numFmt formatCode="0%" sourceLinked="1"/>
        <c:majorTickMark val="none"/>
        <c:minorTickMark val="none"/>
        <c:tickLblPos val="nextTo"/>
        <c:crossAx val="2153497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451520291587719"/>
          <c:y val="0.90366810175064638"/>
          <c:w val="0.85472264996268188"/>
          <c:h val="7.286718200767437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nl-B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50">
          <a:solidFill>
            <a:schemeClr val="tx1"/>
          </a:solidFill>
        </a:defRPr>
      </a:pPr>
      <a:endParaRPr lang="nl-BE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7948731883504868"/>
          <c:y val="3.1701565951270078E-2"/>
          <c:w val="0.70655378236696764"/>
          <c:h val="0.60493639561307744"/>
        </c:manualLayout>
      </c:layout>
      <c:barChart>
        <c:barDir val="bar"/>
        <c:grouping val="percentStacked"/>
        <c:varyColors val="0"/>
        <c:ser>
          <c:idx val="3"/>
          <c:order val="0"/>
          <c:tx>
            <c:strRef>
              <c:f>Herbezoek!$A$15</c:f>
              <c:strCache>
                <c:ptCount val="1"/>
                <c:pt idx="0">
                  <c:v>Eerste bezoek aan IFFM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nl-B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Herbezoek!$B$14:$E$14</c:f>
              <c:strCache>
                <c:ptCount val="4"/>
                <c:pt idx="0">
                  <c:v>Bezoekers TT (n=643)</c:v>
                </c:pt>
                <c:pt idx="1">
                  <c:v>Individuelen (n=515)</c:v>
                </c:pt>
                <c:pt idx="2">
                  <c:v>Groepen (n=71)</c:v>
                </c:pt>
                <c:pt idx="3">
                  <c:v>Scholen (n=57)</c:v>
                </c:pt>
              </c:strCache>
            </c:strRef>
          </c:cat>
          <c:val>
            <c:numRef>
              <c:f>Herbezoek!$B$15:$E$15</c:f>
              <c:numCache>
                <c:formatCode>0</c:formatCode>
                <c:ptCount val="4"/>
                <c:pt idx="0">
                  <c:v>53.7</c:v>
                </c:pt>
                <c:pt idx="1">
                  <c:v>61</c:v>
                </c:pt>
                <c:pt idx="2">
                  <c:v>68</c:v>
                </c:pt>
                <c:pt idx="3">
                  <c:v>33.9</c:v>
                </c:pt>
              </c:numCache>
            </c:numRef>
          </c:val>
        </c:ser>
        <c:ser>
          <c:idx val="0"/>
          <c:order val="1"/>
          <c:tx>
            <c:strRef>
              <c:f>Herbezoek!$A$16</c:f>
              <c:strCache>
                <c:ptCount val="1"/>
                <c:pt idx="0">
                  <c:v>Vroeger bezoek, voor de vernieuwing in 2012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nl-B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Herbezoek!$B$14:$E$14</c:f>
              <c:strCache>
                <c:ptCount val="4"/>
                <c:pt idx="0">
                  <c:v>Bezoekers TT (n=643)</c:v>
                </c:pt>
                <c:pt idx="1">
                  <c:v>Individuelen (n=515)</c:v>
                </c:pt>
                <c:pt idx="2">
                  <c:v>Groepen (n=71)</c:v>
                </c:pt>
                <c:pt idx="3">
                  <c:v>Scholen (n=57)</c:v>
                </c:pt>
              </c:strCache>
            </c:strRef>
          </c:cat>
          <c:val>
            <c:numRef>
              <c:f>Herbezoek!$B$16:$E$16</c:f>
              <c:numCache>
                <c:formatCode>0</c:formatCode>
                <c:ptCount val="4"/>
                <c:pt idx="0">
                  <c:v>26.3</c:v>
                </c:pt>
                <c:pt idx="1">
                  <c:v>30.9</c:v>
                </c:pt>
                <c:pt idx="2">
                  <c:v>22.8</c:v>
                </c:pt>
                <c:pt idx="3">
                  <c:v>22.1</c:v>
                </c:pt>
              </c:numCache>
            </c:numRef>
          </c:val>
        </c:ser>
        <c:ser>
          <c:idx val="1"/>
          <c:order val="2"/>
          <c:tx>
            <c:strRef>
              <c:f>Herbezoek!$A$17</c:f>
              <c:strCache>
                <c:ptCount val="1"/>
                <c:pt idx="0">
                  <c:v>Vroeger bezoek, na de vernieuwing in 2012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nl-B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Herbezoek!$B$14:$E$14</c:f>
              <c:strCache>
                <c:ptCount val="4"/>
                <c:pt idx="0">
                  <c:v>Bezoekers TT (n=643)</c:v>
                </c:pt>
                <c:pt idx="1">
                  <c:v>Individuelen (n=515)</c:v>
                </c:pt>
                <c:pt idx="2">
                  <c:v>Groepen (n=71)</c:v>
                </c:pt>
                <c:pt idx="3">
                  <c:v>Scholen (n=57)</c:v>
                </c:pt>
              </c:strCache>
            </c:strRef>
          </c:cat>
          <c:val>
            <c:numRef>
              <c:f>Herbezoek!$B$17:$E$17</c:f>
              <c:numCache>
                <c:formatCode>0</c:formatCode>
                <c:ptCount val="4"/>
                <c:pt idx="0">
                  <c:v>10.7</c:v>
                </c:pt>
                <c:pt idx="1">
                  <c:v>4.3</c:v>
                </c:pt>
                <c:pt idx="2">
                  <c:v>4.5999999999999996</c:v>
                </c:pt>
                <c:pt idx="3">
                  <c:v>23.6</c:v>
                </c:pt>
              </c:numCache>
            </c:numRef>
          </c:val>
        </c:ser>
        <c:ser>
          <c:idx val="2"/>
          <c:order val="3"/>
          <c:tx>
            <c:strRef>
              <c:f>Herbezoek!$A$18</c:f>
              <c:strCache>
                <c:ptCount val="1"/>
                <c:pt idx="0">
                  <c:v>Vroeger bezoek, zowel voor als na de vernieuwing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nl-B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Herbezoek!$B$14:$E$14</c:f>
              <c:strCache>
                <c:ptCount val="4"/>
                <c:pt idx="0">
                  <c:v>Bezoekers TT (n=643)</c:v>
                </c:pt>
                <c:pt idx="1">
                  <c:v>Individuelen (n=515)</c:v>
                </c:pt>
                <c:pt idx="2">
                  <c:v>Groepen (n=71)</c:v>
                </c:pt>
                <c:pt idx="3">
                  <c:v>Scholen (n=57)</c:v>
                </c:pt>
              </c:strCache>
            </c:strRef>
          </c:cat>
          <c:val>
            <c:numRef>
              <c:f>Herbezoek!$B$18:$E$18</c:f>
              <c:numCache>
                <c:formatCode>0</c:formatCode>
                <c:ptCount val="4"/>
                <c:pt idx="0">
                  <c:v>9.1</c:v>
                </c:pt>
                <c:pt idx="1">
                  <c:v>3.9</c:v>
                </c:pt>
                <c:pt idx="2">
                  <c:v>4.5</c:v>
                </c:pt>
                <c:pt idx="3">
                  <c:v>19.399999999999999</c:v>
                </c:pt>
              </c:numCache>
            </c:numRef>
          </c:val>
        </c:ser>
        <c:ser>
          <c:idx val="4"/>
          <c:order val="4"/>
          <c:tx>
            <c:strRef>
              <c:f>Herbezoek!$A$19</c:f>
              <c:strCache>
                <c:ptCount val="1"/>
                <c:pt idx="0">
                  <c:v>Weet het niet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Herbezoek!$B$14:$E$14</c:f>
              <c:strCache>
                <c:ptCount val="4"/>
                <c:pt idx="0">
                  <c:v>Bezoekers TT (n=643)</c:v>
                </c:pt>
                <c:pt idx="1">
                  <c:v>Individuelen (n=515)</c:v>
                </c:pt>
                <c:pt idx="2">
                  <c:v>Groepen (n=71)</c:v>
                </c:pt>
                <c:pt idx="3">
                  <c:v>Scholen (n=57)</c:v>
                </c:pt>
              </c:strCache>
            </c:strRef>
          </c:cat>
          <c:val>
            <c:numRef>
              <c:f>Herbezoek!$B$19:$E$19</c:f>
              <c:numCache>
                <c:formatCode>0</c:formatCode>
                <c:ptCount val="4"/>
                <c:pt idx="0">
                  <c:v>0.3</c:v>
                </c:pt>
                <c:pt idx="1">
                  <c:v>0</c:v>
                </c:pt>
                <c:pt idx="2">
                  <c:v>0</c:v>
                </c:pt>
                <c:pt idx="3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15350880"/>
        <c:axId val="215351272"/>
      </c:barChart>
      <c:catAx>
        <c:axId val="21535088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nl-BE"/>
          </a:p>
        </c:txPr>
        <c:crossAx val="215351272"/>
        <c:crosses val="autoZero"/>
        <c:auto val="1"/>
        <c:lblAlgn val="ctr"/>
        <c:lblOffset val="100"/>
        <c:noMultiLvlLbl val="0"/>
      </c:catAx>
      <c:valAx>
        <c:axId val="215351272"/>
        <c:scaling>
          <c:orientation val="minMax"/>
        </c:scaling>
        <c:delete val="1"/>
        <c:axPos val="t"/>
        <c:numFmt formatCode="0%" sourceLinked="1"/>
        <c:majorTickMark val="none"/>
        <c:minorTickMark val="none"/>
        <c:tickLblPos val="nextTo"/>
        <c:crossAx val="2153508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63385845812444686"/>
          <c:w val="0.98185282093712689"/>
          <c:h val="0.3423653674121006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nl-B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50">
          <a:solidFill>
            <a:schemeClr val="tx1"/>
          </a:solidFill>
        </a:defRPr>
      </a:pPr>
      <a:endParaRPr lang="nl-BE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Herbezoek!$A$184</c:f>
              <c:strCache>
                <c:ptCount val="1"/>
                <c:pt idx="0">
                  <c:v>Eerste bezoek aan IFFM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nl-B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Herbezoek!$B$183:$E$183</c:f>
              <c:strCache>
                <c:ptCount val="4"/>
                <c:pt idx="0">
                  <c:v>België (n=380) </c:v>
                </c:pt>
                <c:pt idx="1">
                  <c:v>Buitenland (n=263)</c:v>
                </c:pt>
                <c:pt idx="2">
                  <c:v>Verenigd Koninkrijk (n=127)</c:v>
                </c:pt>
                <c:pt idx="3">
                  <c:v>Nederland (n=53)</c:v>
                </c:pt>
              </c:strCache>
            </c:strRef>
          </c:cat>
          <c:val>
            <c:numRef>
              <c:f>Herbezoek!$B$184:$E$184</c:f>
              <c:numCache>
                <c:formatCode>0</c:formatCode>
                <c:ptCount val="4"/>
                <c:pt idx="0">
                  <c:v>40.799999999999997</c:v>
                </c:pt>
                <c:pt idx="1">
                  <c:v>67.300000000000011</c:v>
                </c:pt>
                <c:pt idx="2">
                  <c:v>72.3</c:v>
                </c:pt>
                <c:pt idx="3">
                  <c:v>57.4</c:v>
                </c:pt>
              </c:numCache>
            </c:numRef>
          </c:val>
        </c:ser>
        <c:ser>
          <c:idx val="1"/>
          <c:order val="1"/>
          <c:tx>
            <c:strRef>
              <c:f>Herbezoek!$A$185</c:f>
              <c:strCache>
                <c:ptCount val="1"/>
                <c:pt idx="0">
                  <c:v>Vroeger bezoek, voor de vernieuwing in 2012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0"/>
              <a:lstStyle/>
              <a:p>
                <a:pPr algn="ctr">
                  <a:defRPr lang="nl-BE"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nl-B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Herbezoek!$B$183:$E$183</c:f>
              <c:strCache>
                <c:ptCount val="4"/>
                <c:pt idx="0">
                  <c:v>België (n=380) </c:v>
                </c:pt>
                <c:pt idx="1">
                  <c:v>Buitenland (n=263)</c:v>
                </c:pt>
                <c:pt idx="2">
                  <c:v>Verenigd Koninkrijk (n=127)</c:v>
                </c:pt>
                <c:pt idx="3">
                  <c:v>Nederland (n=53)</c:v>
                </c:pt>
              </c:strCache>
            </c:strRef>
          </c:cat>
          <c:val>
            <c:numRef>
              <c:f>Herbezoek!$B$185:$E$185</c:f>
              <c:numCache>
                <c:formatCode>0</c:formatCode>
                <c:ptCount val="4"/>
                <c:pt idx="0">
                  <c:v>32.800000000000004</c:v>
                </c:pt>
                <c:pt idx="1">
                  <c:v>19.400000000000002</c:v>
                </c:pt>
                <c:pt idx="2">
                  <c:v>9.3000000000000007</c:v>
                </c:pt>
                <c:pt idx="3">
                  <c:v>27.700000000000003</c:v>
                </c:pt>
              </c:numCache>
            </c:numRef>
          </c:val>
        </c:ser>
        <c:ser>
          <c:idx val="2"/>
          <c:order val="2"/>
          <c:tx>
            <c:strRef>
              <c:f>Herbezoek!$A$186</c:f>
              <c:strCache>
                <c:ptCount val="1"/>
                <c:pt idx="0">
                  <c:v>Vroeger bezoek, na de vernieuwing in 2012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0"/>
              <a:lstStyle/>
              <a:p>
                <a:pPr algn="ctr">
                  <a:defRPr lang="nl-BE"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nl-B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Herbezoek!$B$183:$E$183</c:f>
              <c:strCache>
                <c:ptCount val="4"/>
                <c:pt idx="0">
                  <c:v>België (n=380) </c:v>
                </c:pt>
                <c:pt idx="1">
                  <c:v>Buitenland (n=263)</c:v>
                </c:pt>
                <c:pt idx="2">
                  <c:v>Verenigd Koninkrijk (n=127)</c:v>
                </c:pt>
                <c:pt idx="3">
                  <c:v>Nederland (n=53)</c:v>
                </c:pt>
              </c:strCache>
            </c:strRef>
          </c:cat>
          <c:val>
            <c:numRef>
              <c:f>Herbezoek!$B$186:$E$186</c:f>
              <c:numCache>
                <c:formatCode>0</c:formatCode>
                <c:ptCount val="4"/>
                <c:pt idx="0">
                  <c:v>15</c:v>
                </c:pt>
                <c:pt idx="1">
                  <c:v>6</c:v>
                </c:pt>
                <c:pt idx="2">
                  <c:v>5.3</c:v>
                </c:pt>
                <c:pt idx="3">
                  <c:v>14.899999999999999</c:v>
                </c:pt>
              </c:numCache>
            </c:numRef>
          </c:val>
        </c:ser>
        <c:ser>
          <c:idx val="3"/>
          <c:order val="3"/>
          <c:tx>
            <c:strRef>
              <c:f>Herbezoek!$A$187</c:f>
              <c:strCache>
                <c:ptCount val="1"/>
                <c:pt idx="0">
                  <c:v>Vroeger bezoek, zowel voor als na de vernieuwing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Lbl>
              <c:idx val="3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0"/>
              <a:lstStyle/>
              <a:p>
                <a:pPr algn="ctr">
                  <a:defRPr lang="nl-BE"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nl-B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Herbezoek!$B$183:$E$183</c:f>
              <c:strCache>
                <c:ptCount val="4"/>
                <c:pt idx="0">
                  <c:v>België (n=380) </c:v>
                </c:pt>
                <c:pt idx="1">
                  <c:v>Buitenland (n=263)</c:v>
                </c:pt>
                <c:pt idx="2">
                  <c:v>Verenigd Koninkrijk (n=127)</c:v>
                </c:pt>
                <c:pt idx="3">
                  <c:v>Nederland (n=53)</c:v>
                </c:pt>
              </c:strCache>
            </c:strRef>
          </c:cat>
          <c:val>
            <c:numRef>
              <c:f>Herbezoek!$B$187:$E$187</c:f>
              <c:numCache>
                <c:formatCode>0</c:formatCode>
                <c:ptCount val="4"/>
                <c:pt idx="0">
                  <c:v>11.3</c:v>
                </c:pt>
                <c:pt idx="1">
                  <c:v>6.7</c:v>
                </c:pt>
                <c:pt idx="2">
                  <c:v>11.899999999999999</c:v>
                </c:pt>
                <c:pt idx="3">
                  <c:v>0</c:v>
                </c:pt>
              </c:numCache>
            </c:numRef>
          </c:val>
        </c:ser>
        <c:ser>
          <c:idx val="4"/>
          <c:order val="4"/>
          <c:tx>
            <c:strRef>
              <c:f>Herbezoek!$A$188</c:f>
              <c:strCache>
                <c:ptCount val="1"/>
                <c:pt idx="0">
                  <c:v>Weet het niet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Herbezoek!$B$183:$E$183</c:f>
              <c:strCache>
                <c:ptCount val="4"/>
                <c:pt idx="0">
                  <c:v>België (n=380) </c:v>
                </c:pt>
                <c:pt idx="1">
                  <c:v>Buitenland (n=263)</c:v>
                </c:pt>
                <c:pt idx="2">
                  <c:v>Verenigd Koninkrijk (n=127)</c:v>
                </c:pt>
                <c:pt idx="3">
                  <c:v>Nederland (n=53)</c:v>
                </c:pt>
              </c:strCache>
            </c:strRef>
          </c:cat>
          <c:val>
            <c:numRef>
              <c:f>Herbezoek!$B$188:$E$188</c:f>
              <c:numCache>
                <c:formatCode>0</c:formatCode>
                <c:ptCount val="4"/>
                <c:pt idx="0">
                  <c:v>0</c:v>
                </c:pt>
                <c:pt idx="1">
                  <c:v>0.70000000000000007</c:v>
                </c:pt>
                <c:pt idx="2">
                  <c:v>1.3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15352056"/>
        <c:axId val="215352448"/>
      </c:barChart>
      <c:catAx>
        <c:axId val="21535205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nl-BE"/>
          </a:p>
        </c:txPr>
        <c:crossAx val="215352448"/>
        <c:crosses val="autoZero"/>
        <c:auto val="1"/>
        <c:lblAlgn val="ctr"/>
        <c:lblOffset val="100"/>
        <c:noMultiLvlLbl val="0"/>
      </c:catAx>
      <c:valAx>
        <c:axId val="215352448"/>
        <c:scaling>
          <c:orientation val="minMax"/>
        </c:scaling>
        <c:delete val="1"/>
        <c:axPos val="t"/>
        <c:numFmt formatCode="0%" sourceLinked="1"/>
        <c:majorTickMark val="none"/>
        <c:minorTickMark val="none"/>
        <c:tickLblPos val="nextTo"/>
        <c:crossAx val="2153520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nl-B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chemeClr val="tx1"/>
          </a:solidFill>
        </a:defRPr>
      </a:pPr>
      <a:endParaRPr lang="nl-BE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tx2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tx1"/>
              </a:solidFill>
              <a:ln>
                <a:noFill/>
              </a:ln>
              <a:effectLst/>
            </c:spPr>
          </c:dPt>
          <c:dPt>
            <c:idx val="1"/>
            <c:invertIfNegative val="0"/>
            <c:bubble3D val="0"/>
            <c:spPr>
              <a:solidFill>
                <a:schemeClr val="tx2"/>
              </a:solidFill>
              <a:ln>
                <a:noFill/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nl-B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Herkomst!$B$25:$B$36</c:f>
              <c:strCache>
                <c:ptCount val="12"/>
                <c:pt idx="0">
                  <c:v>België</c:v>
                </c:pt>
                <c:pt idx="1">
                  <c:v>Buitenland</c:v>
                </c:pt>
                <c:pt idx="2">
                  <c:v>Verenigd Koninkrijk</c:v>
                </c:pt>
                <c:pt idx="3">
                  <c:v>Nederland</c:v>
                </c:pt>
                <c:pt idx="4">
                  <c:v>Frankrijk</c:v>
                </c:pt>
                <c:pt idx="5">
                  <c:v>USA</c:v>
                </c:pt>
                <c:pt idx="6">
                  <c:v>Duitsland</c:v>
                </c:pt>
                <c:pt idx="7">
                  <c:v>Australië</c:v>
                </c:pt>
                <c:pt idx="8">
                  <c:v>Canada</c:v>
                </c:pt>
                <c:pt idx="9">
                  <c:v>Ierland</c:v>
                </c:pt>
                <c:pt idx="10">
                  <c:v>Gr. H. Luxemburg</c:v>
                </c:pt>
                <c:pt idx="11">
                  <c:v>Ander land</c:v>
                </c:pt>
              </c:strCache>
            </c:strRef>
          </c:cat>
          <c:val>
            <c:numRef>
              <c:f>Herkomst!$L$25:$L$36</c:f>
              <c:numCache>
                <c:formatCode>0.0</c:formatCode>
                <c:ptCount val="12"/>
                <c:pt idx="0">
                  <c:v>63.1</c:v>
                </c:pt>
                <c:pt idx="1">
                  <c:v>36.9</c:v>
                </c:pt>
                <c:pt idx="2">
                  <c:v>15.8</c:v>
                </c:pt>
                <c:pt idx="3">
                  <c:v>8.5</c:v>
                </c:pt>
                <c:pt idx="4">
                  <c:v>4.4000000000000004</c:v>
                </c:pt>
                <c:pt idx="5">
                  <c:v>2.4</c:v>
                </c:pt>
                <c:pt idx="6">
                  <c:v>1.2</c:v>
                </c:pt>
                <c:pt idx="7">
                  <c:v>1</c:v>
                </c:pt>
                <c:pt idx="8">
                  <c:v>0.9</c:v>
                </c:pt>
                <c:pt idx="9">
                  <c:v>0.6</c:v>
                </c:pt>
                <c:pt idx="10">
                  <c:v>0.2</c:v>
                </c:pt>
                <c:pt idx="11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213967320"/>
        <c:axId val="213967712"/>
      </c:barChart>
      <c:catAx>
        <c:axId val="21396732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nl-BE"/>
          </a:p>
        </c:txPr>
        <c:crossAx val="213967712"/>
        <c:crosses val="autoZero"/>
        <c:auto val="1"/>
        <c:lblAlgn val="ctr"/>
        <c:lblOffset val="100"/>
        <c:noMultiLvlLbl val="0"/>
      </c:catAx>
      <c:valAx>
        <c:axId val="213967712"/>
        <c:scaling>
          <c:orientation val="minMax"/>
        </c:scaling>
        <c:delete val="1"/>
        <c:axPos val="b"/>
        <c:numFmt formatCode="0.0" sourceLinked="1"/>
        <c:majorTickMark val="none"/>
        <c:minorTickMark val="none"/>
        <c:tickLblPos val="nextTo"/>
        <c:crossAx val="213967320"/>
        <c:crosses val="max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nl-BE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'Op voorhand op hoogte'!$A$5</c:f>
              <c:strCache>
                <c:ptCount val="1"/>
                <c:pt idx="0">
                  <c:v>Op voorhand op de hoogte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nl-B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'Op voorhand op hoogte'!$B$4:$E$4</c:f>
              <c:strCache>
                <c:ptCount val="4"/>
                <c:pt idx="0">
                  <c:v>Bezoekers TT</c:v>
                </c:pt>
                <c:pt idx="1">
                  <c:v>Individuelen (n=515)</c:v>
                </c:pt>
                <c:pt idx="2">
                  <c:v>Groepen (n=71)</c:v>
                </c:pt>
                <c:pt idx="3">
                  <c:v>Scholen (n=57)</c:v>
                </c:pt>
              </c:strCache>
            </c:strRef>
          </c:cat>
          <c:val>
            <c:numRef>
              <c:f>'Op voorhand op hoogte'!$B$5:$E$5</c:f>
              <c:numCache>
                <c:formatCode>0</c:formatCode>
                <c:ptCount val="4"/>
                <c:pt idx="0">
                  <c:v>36.6</c:v>
                </c:pt>
                <c:pt idx="1">
                  <c:v>37.200000000000003</c:v>
                </c:pt>
                <c:pt idx="2">
                  <c:v>26.9</c:v>
                </c:pt>
                <c:pt idx="3">
                  <c:v>42.2</c:v>
                </c:pt>
              </c:numCache>
            </c:numRef>
          </c:val>
        </c:ser>
        <c:ser>
          <c:idx val="1"/>
          <c:order val="1"/>
          <c:tx>
            <c:strRef>
              <c:f>'Op voorhand op hoogte'!$A$6</c:f>
              <c:strCache>
                <c:ptCount val="1"/>
                <c:pt idx="0">
                  <c:v>Niet op voorhand op de hoogte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nl-B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'Op voorhand op hoogte'!$B$4:$E$4</c:f>
              <c:strCache>
                <c:ptCount val="4"/>
                <c:pt idx="0">
                  <c:v>Bezoekers TT</c:v>
                </c:pt>
                <c:pt idx="1">
                  <c:v>Individuelen (n=515)</c:v>
                </c:pt>
                <c:pt idx="2">
                  <c:v>Groepen (n=71)</c:v>
                </c:pt>
                <c:pt idx="3">
                  <c:v>Scholen (n=57)</c:v>
                </c:pt>
              </c:strCache>
            </c:strRef>
          </c:cat>
          <c:val>
            <c:numRef>
              <c:f>'Op voorhand op hoogte'!$B$6:$E$6</c:f>
              <c:numCache>
                <c:formatCode>0</c:formatCode>
                <c:ptCount val="4"/>
                <c:pt idx="0">
                  <c:v>63.4</c:v>
                </c:pt>
                <c:pt idx="1">
                  <c:v>62.8</c:v>
                </c:pt>
                <c:pt idx="2">
                  <c:v>73.099999999999994</c:v>
                </c:pt>
                <c:pt idx="3">
                  <c:v>57.8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100"/>
        <c:axId val="215353232"/>
        <c:axId val="215353624"/>
      </c:barChart>
      <c:catAx>
        <c:axId val="215353232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nl-BE"/>
          </a:p>
        </c:txPr>
        <c:crossAx val="215353624"/>
        <c:crosses val="autoZero"/>
        <c:auto val="1"/>
        <c:lblAlgn val="ctr"/>
        <c:lblOffset val="100"/>
        <c:noMultiLvlLbl val="0"/>
      </c:catAx>
      <c:valAx>
        <c:axId val="215353624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215353232"/>
        <c:crosses val="max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4483542116366899"/>
          <c:y val="0.86395121520385643"/>
          <c:w val="0.73677351595106444"/>
          <c:h val="6.23864845234030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nl-B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50"/>
      </a:pPr>
      <a:endParaRPr lang="nl-BE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'Belang TT bezoek IFFM'!$C$2</c:f>
              <c:strCache>
                <c:ptCount val="1"/>
                <c:pt idx="0">
                  <c:v>Bezoeker TT (n=235)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nl-B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'Belang TT bezoek IFFM'!$B$3:$B$6</c:f>
              <c:strCache>
                <c:ptCount val="4"/>
                <c:pt idx="0">
                  <c:v>Enige reden voor museumbezoek</c:v>
                </c:pt>
                <c:pt idx="1">
                  <c:v>Een van de redenen</c:v>
                </c:pt>
                <c:pt idx="2">
                  <c:v>Niet zo belangrijk als reden</c:v>
                </c:pt>
                <c:pt idx="3">
                  <c:v>Weet het niet</c:v>
                </c:pt>
              </c:strCache>
            </c:strRef>
          </c:cat>
          <c:val>
            <c:numRef>
              <c:f>'Belang TT bezoek IFFM'!$C$3:$C$6</c:f>
              <c:numCache>
                <c:formatCode>0</c:formatCode>
                <c:ptCount val="4"/>
                <c:pt idx="0">
                  <c:v>11.1</c:v>
                </c:pt>
                <c:pt idx="1">
                  <c:v>73.099999999999994</c:v>
                </c:pt>
                <c:pt idx="2">
                  <c:v>15</c:v>
                </c:pt>
                <c:pt idx="3">
                  <c:v>0.8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215354408"/>
        <c:axId val="215354800"/>
      </c:barChart>
      <c:catAx>
        <c:axId val="21535440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nl-BE"/>
          </a:p>
        </c:txPr>
        <c:crossAx val="215354800"/>
        <c:crosses val="autoZero"/>
        <c:auto val="1"/>
        <c:lblAlgn val="ctr"/>
        <c:lblOffset val="100"/>
        <c:noMultiLvlLbl val="0"/>
      </c:catAx>
      <c:valAx>
        <c:axId val="215354800"/>
        <c:scaling>
          <c:orientation val="minMax"/>
        </c:scaling>
        <c:delete val="1"/>
        <c:axPos val="t"/>
        <c:numFmt formatCode="0" sourceLinked="1"/>
        <c:majorTickMark val="none"/>
        <c:minorTickMark val="none"/>
        <c:tickLblPos val="nextTo"/>
        <c:crossAx val="2153544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50">
          <a:solidFill>
            <a:schemeClr val="tx1"/>
          </a:solidFill>
        </a:defRPr>
      </a:pPr>
      <a:endParaRPr lang="nl-BE"/>
    </a:p>
  </c:tx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8766711484696317"/>
          <c:y val="2.5491506009405095E-2"/>
          <c:w val="0.69529593619376018"/>
          <c:h val="0.90653114463218132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7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1" i="0" u="none" strike="noStrike" kern="1200" baseline="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nl-B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rgbClr val="49555D"/>
                    </a:solidFill>
                    <a:latin typeface="+mn-lt"/>
                    <a:ea typeface="+mn-ea"/>
                    <a:cs typeface="+mn-cs"/>
                  </a:defRPr>
                </a:pPr>
                <a:endParaRPr lang="nl-B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Informatiebron!$B$60:$B$69</c:f>
              <c:strCache>
                <c:ptCount val="10"/>
                <c:pt idx="0">
                  <c:v>Website IFFM</c:v>
                </c:pt>
                <c:pt idx="1">
                  <c:v>Advertentie in geschreven pers</c:v>
                </c:pt>
                <c:pt idx="2">
                  <c:v>Artikels in geschreven pers</c:v>
                </c:pt>
                <c:pt idx="3">
                  <c:v>Mond-aan-mond reclame</c:v>
                </c:pt>
                <c:pt idx="4">
                  <c:v>Ander TV-programma</c:v>
                </c:pt>
                <c:pt idx="5">
                  <c:v>Reclamespot op Eén en reg. TV</c:v>
                </c:pt>
                <c:pt idx="6">
                  <c:v>Folder IFFM</c:v>
                </c:pt>
                <c:pt idx="7">
                  <c:v>Verwijzing museum Dr. Guislain</c:v>
                </c:pt>
                <c:pt idx="8">
                  <c:v>Brochure stad Ieper</c:v>
                </c:pt>
                <c:pt idx="9">
                  <c:v>Reclame op Radio 1 en Klara</c:v>
                </c:pt>
              </c:strCache>
            </c:strRef>
          </c:cat>
          <c:val>
            <c:numRef>
              <c:f>Informatiebron!$I$60:$I$69</c:f>
              <c:numCache>
                <c:formatCode>0.0</c:formatCode>
                <c:ptCount val="10"/>
                <c:pt idx="0">
                  <c:v>34.700000000000003</c:v>
                </c:pt>
                <c:pt idx="1">
                  <c:v>16.3</c:v>
                </c:pt>
                <c:pt idx="2">
                  <c:v>14.2</c:v>
                </c:pt>
                <c:pt idx="3">
                  <c:v>11.5</c:v>
                </c:pt>
                <c:pt idx="4">
                  <c:v>8.3000000000000007</c:v>
                </c:pt>
                <c:pt idx="5">
                  <c:v>7.3</c:v>
                </c:pt>
                <c:pt idx="6">
                  <c:v>5.7</c:v>
                </c:pt>
                <c:pt idx="7">
                  <c:v>5.6</c:v>
                </c:pt>
                <c:pt idx="8">
                  <c:v>5</c:v>
                </c:pt>
                <c:pt idx="9">
                  <c:v>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215355584"/>
        <c:axId val="215355976"/>
      </c:barChart>
      <c:catAx>
        <c:axId val="21535558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rgbClr val="49555D"/>
                </a:solidFill>
                <a:latin typeface="+mn-lt"/>
                <a:ea typeface="+mn-ea"/>
                <a:cs typeface="+mn-cs"/>
              </a:defRPr>
            </a:pPr>
            <a:endParaRPr lang="nl-BE"/>
          </a:p>
        </c:txPr>
        <c:crossAx val="215355976"/>
        <c:crosses val="autoZero"/>
        <c:auto val="1"/>
        <c:lblAlgn val="ctr"/>
        <c:lblOffset val="100"/>
        <c:noMultiLvlLbl val="0"/>
      </c:catAx>
      <c:valAx>
        <c:axId val="215355976"/>
        <c:scaling>
          <c:orientation val="minMax"/>
        </c:scaling>
        <c:delete val="1"/>
        <c:axPos val="b"/>
        <c:numFmt formatCode="0.0" sourceLinked="1"/>
        <c:majorTickMark val="none"/>
        <c:minorTickMark val="none"/>
        <c:tickLblPos val="nextTo"/>
        <c:crossAx val="215355584"/>
        <c:crosses val="max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50">
          <a:solidFill>
            <a:srgbClr val="49555D"/>
          </a:solidFill>
        </a:defRPr>
      </a:pPr>
      <a:endParaRPr lang="nl-BE"/>
    </a:p>
  </c:txPr>
  <c:externalData r:id="rId3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00" b="0" i="0" u="none" strike="noStrike" kern="1200" baseline="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nl-B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rgbClr val="49555D"/>
                    </a:solidFill>
                    <a:latin typeface="+mn-lt"/>
                    <a:ea typeface="+mn-ea"/>
                    <a:cs typeface="+mn-cs"/>
                  </a:defRPr>
                </a:pPr>
                <a:endParaRPr lang="nl-B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Informatiebron!$B$134:$B$145</c:f>
              <c:strCache>
                <c:ptCount val="12"/>
                <c:pt idx="0">
                  <c:v>Via de school</c:v>
                </c:pt>
                <c:pt idx="1">
                  <c:v>Website IFFM</c:v>
                </c:pt>
                <c:pt idx="2">
                  <c:v>Website 'Klasse'</c:v>
                </c:pt>
                <c:pt idx="3">
                  <c:v>Magazine 'School travel today'</c:v>
                </c:pt>
                <c:pt idx="4">
                  <c:v>Mond-aan-mond</c:v>
                </c:pt>
                <c:pt idx="5">
                  <c:v>Studiedag voor leerkrachten</c:v>
                </c:pt>
                <c:pt idx="6">
                  <c:v>Magazine 'Klasse'</c:v>
                </c:pt>
                <c:pt idx="7">
                  <c:v>Folder evenementen herdenking 14-18</c:v>
                </c:pt>
                <c:pt idx="8">
                  <c:v>Brochure stad Ieper</c:v>
                </c:pt>
                <c:pt idx="9">
                  <c:v>Advertentie andere geschreven pers</c:v>
                </c:pt>
                <c:pt idx="10">
                  <c:v>Publicatie 'Flanders - a guide for groups'</c:v>
                </c:pt>
                <c:pt idx="11">
                  <c:v>Andere kanalen</c:v>
                </c:pt>
              </c:strCache>
            </c:strRef>
          </c:cat>
          <c:val>
            <c:numRef>
              <c:f>Informatiebron!$C$134:$C$145</c:f>
              <c:numCache>
                <c:formatCode>General</c:formatCode>
                <c:ptCount val="12"/>
                <c:pt idx="0">
                  <c:v>27.3</c:v>
                </c:pt>
                <c:pt idx="1">
                  <c:v>22.7</c:v>
                </c:pt>
                <c:pt idx="2">
                  <c:v>13.6</c:v>
                </c:pt>
                <c:pt idx="3">
                  <c:v>13.6</c:v>
                </c:pt>
                <c:pt idx="4">
                  <c:v>9.1</c:v>
                </c:pt>
                <c:pt idx="5">
                  <c:v>9.1</c:v>
                </c:pt>
                <c:pt idx="6">
                  <c:v>9.1</c:v>
                </c:pt>
                <c:pt idx="7">
                  <c:v>9.1</c:v>
                </c:pt>
                <c:pt idx="8">
                  <c:v>4.5</c:v>
                </c:pt>
                <c:pt idx="9">
                  <c:v>4.5</c:v>
                </c:pt>
                <c:pt idx="10">
                  <c:v>4.5</c:v>
                </c:pt>
                <c:pt idx="11">
                  <c:v>4.5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214698344"/>
        <c:axId val="214698736"/>
      </c:barChart>
      <c:catAx>
        <c:axId val="21469834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49555D"/>
                </a:solidFill>
                <a:latin typeface="+mn-lt"/>
                <a:ea typeface="+mn-ea"/>
                <a:cs typeface="+mn-cs"/>
              </a:defRPr>
            </a:pPr>
            <a:endParaRPr lang="nl-BE"/>
          </a:p>
        </c:txPr>
        <c:crossAx val="214698736"/>
        <c:crosses val="autoZero"/>
        <c:auto val="1"/>
        <c:lblAlgn val="ctr"/>
        <c:lblOffset val="100"/>
        <c:noMultiLvlLbl val="0"/>
      </c:catAx>
      <c:valAx>
        <c:axId val="21469873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214698344"/>
        <c:crosses val="max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50">
          <a:solidFill>
            <a:srgbClr val="49555D"/>
          </a:solidFill>
        </a:defRPr>
      </a:pPr>
      <a:endParaRPr lang="nl-BE"/>
    </a:p>
  </c:txPr>
  <c:externalData r:id="rId3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'Meest indruk'!$A$4</c:f>
              <c:strCache>
                <c:ptCount val="1"/>
                <c:pt idx="0">
                  <c:v>1 Het eerste oorlogsjaar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nl-B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'Meest indruk'!$B$3:$D$3</c:f>
              <c:strCache>
                <c:ptCount val="3"/>
                <c:pt idx="0">
                  <c:v>Individuele bezoeker (n=515)</c:v>
                </c:pt>
                <c:pt idx="1">
                  <c:v>Groepsdeelnemers (n=71)</c:v>
                </c:pt>
                <c:pt idx="2">
                  <c:v>Scholen (n=57)</c:v>
                </c:pt>
              </c:strCache>
            </c:strRef>
          </c:cat>
          <c:val>
            <c:numRef>
              <c:f>'Meest indruk'!$B$4:$D$4</c:f>
              <c:numCache>
                <c:formatCode>0</c:formatCode>
                <c:ptCount val="3"/>
                <c:pt idx="0">
                  <c:v>11.9</c:v>
                </c:pt>
                <c:pt idx="1">
                  <c:v>14.4</c:v>
                </c:pt>
                <c:pt idx="2">
                  <c:v>20.5</c:v>
                </c:pt>
              </c:numCache>
            </c:numRef>
          </c:val>
        </c:ser>
        <c:ser>
          <c:idx val="1"/>
          <c:order val="1"/>
          <c:tx>
            <c:strRef>
              <c:f>'Meest indruk'!$A$5</c:f>
              <c:strCache>
                <c:ptCount val="1"/>
                <c:pt idx="0">
                  <c:v>2 Gewond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nl-B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'Meest indruk'!$B$3:$D$3</c:f>
              <c:strCache>
                <c:ptCount val="3"/>
                <c:pt idx="0">
                  <c:v>Individuele bezoeker (n=515)</c:v>
                </c:pt>
                <c:pt idx="1">
                  <c:v>Groepsdeelnemers (n=71)</c:v>
                </c:pt>
                <c:pt idx="2">
                  <c:v>Scholen (n=57)</c:v>
                </c:pt>
              </c:strCache>
            </c:strRef>
          </c:cat>
          <c:val>
            <c:numRef>
              <c:f>'Meest indruk'!$B$5:$D$5</c:f>
              <c:numCache>
                <c:formatCode>0</c:formatCode>
                <c:ptCount val="3"/>
                <c:pt idx="0">
                  <c:v>33.1</c:v>
                </c:pt>
                <c:pt idx="1">
                  <c:v>38</c:v>
                </c:pt>
                <c:pt idx="2">
                  <c:v>52.5</c:v>
                </c:pt>
              </c:numCache>
            </c:numRef>
          </c:val>
        </c:ser>
        <c:ser>
          <c:idx val="2"/>
          <c:order val="2"/>
          <c:tx>
            <c:strRef>
              <c:f>'Meest indruk'!$A$6</c:f>
              <c:strCache>
                <c:ptCount val="1"/>
                <c:pt idx="0">
                  <c:v>3 Shellshock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nl-B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'Meest indruk'!$B$3:$D$3</c:f>
              <c:strCache>
                <c:ptCount val="3"/>
                <c:pt idx="0">
                  <c:v>Individuele bezoeker (n=515)</c:v>
                </c:pt>
                <c:pt idx="1">
                  <c:v>Groepsdeelnemers (n=71)</c:v>
                </c:pt>
                <c:pt idx="2">
                  <c:v>Scholen (n=57)</c:v>
                </c:pt>
              </c:strCache>
            </c:strRef>
          </c:cat>
          <c:val>
            <c:numRef>
              <c:f>'Meest indruk'!$B$6:$D$6</c:f>
              <c:numCache>
                <c:formatCode>0</c:formatCode>
                <c:ptCount val="3"/>
                <c:pt idx="0">
                  <c:v>52.8</c:v>
                </c:pt>
                <c:pt idx="1">
                  <c:v>51</c:v>
                </c:pt>
                <c:pt idx="2">
                  <c:v>47</c:v>
                </c:pt>
              </c:numCache>
            </c:numRef>
          </c:val>
        </c:ser>
        <c:ser>
          <c:idx val="3"/>
          <c:order val="3"/>
          <c:tx>
            <c:strRef>
              <c:f>'Meest indruk'!$A$7</c:f>
              <c:strCache>
                <c:ptCount val="1"/>
                <c:pt idx="0">
                  <c:v>4 Evacuatie van de gewonden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nl-B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'Meest indruk'!$B$3:$D$3</c:f>
              <c:strCache>
                <c:ptCount val="3"/>
                <c:pt idx="0">
                  <c:v>Individuele bezoeker (n=515)</c:v>
                </c:pt>
                <c:pt idx="1">
                  <c:v>Groepsdeelnemers (n=71)</c:v>
                </c:pt>
                <c:pt idx="2">
                  <c:v>Scholen (n=57)</c:v>
                </c:pt>
              </c:strCache>
            </c:strRef>
          </c:cat>
          <c:val>
            <c:numRef>
              <c:f>'Meest indruk'!$B$7:$D$7</c:f>
              <c:numCache>
                <c:formatCode>0</c:formatCode>
                <c:ptCount val="3"/>
                <c:pt idx="0">
                  <c:v>17.2</c:v>
                </c:pt>
                <c:pt idx="1">
                  <c:v>14.8</c:v>
                </c:pt>
                <c:pt idx="2">
                  <c:v>3.5</c:v>
                </c:pt>
              </c:numCache>
            </c:numRef>
          </c:val>
        </c:ser>
        <c:ser>
          <c:idx val="4"/>
          <c:order val="4"/>
          <c:tx>
            <c:strRef>
              <c:f>'Meest indruk'!$A$8</c:f>
              <c:strCache>
                <c:ptCount val="1"/>
                <c:pt idx="0">
                  <c:v>5 In het hospitaal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nl-B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'Meest indruk'!$B$3:$D$3</c:f>
              <c:strCache>
                <c:ptCount val="3"/>
                <c:pt idx="0">
                  <c:v>Individuele bezoeker (n=515)</c:v>
                </c:pt>
                <c:pt idx="1">
                  <c:v>Groepsdeelnemers (n=71)</c:v>
                </c:pt>
                <c:pt idx="2">
                  <c:v>Scholen (n=57)</c:v>
                </c:pt>
              </c:strCache>
            </c:strRef>
          </c:cat>
          <c:val>
            <c:numRef>
              <c:f>'Meest indruk'!$B$8:$D$8</c:f>
              <c:numCache>
                <c:formatCode>0</c:formatCode>
                <c:ptCount val="3"/>
                <c:pt idx="0">
                  <c:v>24.3</c:v>
                </c:pt>
                <c:pt idx="1">
                  <c:v>28.4</c:v>
                </c:pt>
                <c:pt idx="2">
                  <c:v>13.4</c:v>
                </c:pt>
              </c:numCache>
            </c:numRef>
          </c:val>
        </c:ser>
        <c:ser>
          <c:idx val="5"/>
          <c:order val="5"/>
          <c:tx>
            <c:strRef>
              <c:f>'Meest indruk'!$A$9</c:f>
              <c:strCache>
                <c:ptCount val="1"/>
                <c:pt idx="0">
                  <c:v>6 Het medisch dilemma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nl-B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'Meest indruk'!$B$3:$D$3</c:f>
              <c:strCache>
                <c:ptCount val="3"/>
                <c:pt idx="0">
                  <c:v>Individuele bezoeker (n=515)</c:v>
                </c:pt>
                <c:pt idx="1">
                  <c:v>Groepsdeelnemers (n=71)</c:v>
                </c:pt>
                <c:pt idx="2">
                  <c:v>Scholen (n=57)</c:v>
                </c:pt>
              </c:strCache>
            </c:strRef>
          </c:cat>
          <c:val>
            <c:numRef>
              <c:f>'Meest indruk'!$B$9:$D$9</c:f>
              <c:numCache>
                <c:formatCode>0</c:formatCode>
                <c:ptCount val="3"/>
                <c:pt idx="0">
                  <c:v>21.8</c:v>
                </c:pt>
                <c:pt idx="1">
                  <c:v>29.3</c:v>
                </c:pt>
                <c:pt idx="2">
                  <c:v>35.1</c:v>
                </c:pt>
              </c:numCache>
            </c:numRef>
          </c:val>
        </c:ser>
        <c:ser>
          <c:idx val="6"/>
          <c:order val="6"/>
          <c:tx>
            <c:strRef>
              <c:f>'Meest indruk'!$A$10</c:f>
              <c:strCache>
                <c:ptCount val="1"/>
                <c:pt idx="0">
                  <c:v>7 De medische evolutie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nl-B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'Meest indruk'!$B$3:$D$3</c:f>
              <c:strCache>
                <c:ptCount val="3"/>
                <c:pt idx="0">
                  <c:v>Individuele bezoeker (n=515)</c:v>
                </c:pt>
                <c:pt idx="1">
                  <c:v>Groepsdeelnemers (n=71)</c:v>
                </c:pt>
                <c:pt idx="2">
                  <c:v>Scholen (n=57)</c:v>
                </c:pt>
              </c:strCache>
            </c:strRef>
          </c:cat>
          <c:val>
            <c:numRef>
              <c:f>'Meest indruk'!$B$10:$D$10</c:f>
              <c:numCache>
                <c:formatCode>0</c:formatCode>
                <c:ptCount val="3"/>
                <c:pt idx="0">
                  <c:v>29.5</c:v>
                </c:pt>
                <c:pt idx="1">
                  <c:v>34.4</c:v>
                </c:pt>
                <c:pt idx="2">
                  <c:v>28.8</c:v>
                </c:pt>
              </c:numCache>
            </c:numRef>
          </c:val>
        </c:ser>
        <c:ser>
          <c:idx val="7"/>
          <c:order val="7"/>
          <c:tx>
            <c:strRef>
              <c:f>'Meest indruk'!$A$11</c:f>
              <c:strCache>
                <c:ptCount val="1"/>
                <c:pt idx="0">
                  <c:v>8 Het laatste oorlogsjaar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nl-B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'Meest indruk'!$B$3:$D$3</c:f>
              <c:strCache>
                <c:ptCount val="3"/>
                <c:pt idx="0">
                  <c:v>Individuele bezoeker (n=515)</c:v>
                </c:pt>
                <c:pt idx="1">
                  <c:v>Groepsdeelnemers (n=71)</c:v>
                </c:pt>
                <c:pt idx="2">
                  <c:v>Scholen (n=57)</c:v>
                </c:pt>
              </c:strCache>
            </c:strRef>
          </c:cat>
          <c:val>
            <c:numRef>
              <c:f>'Meest indruk'!$B$11:$D$11</c:f>
              <c:numCache>
                <c:formatCode>0</c:formatCode>
                <c:ptCount val="3"/>
                <c:pt idx="0">
                  <c:v>3.8</c:v>
                </c:pt>
                <c:pt idx="1">
                  <c:v>5</c:v>
                </c:pt>
                <c:pt idx="2">
                  <c:v>7.4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4699520"/>
        <c:axId val="214699912"/>
      </c:barChart>
      <c:catAx>
        <c:axId val="2146995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nl-BE"/>
          </a:p>
        </c:txPr>
        <c:crossAx val="214699912"/>
        <c:crosses val="autoZero"/>
        <c:auto val="1"/>
        <c:lblAlgn val="ctr"/>
        <c:lblOffset val="100"/>
        <c:noMultiLvlLbl val="0"/>
      </c:catAx>
      <c:valAx>
        <c:axId val="214699912"/>
        <c:scaling>
          <c:orientation val="minMax"/>
        </c:scaling>
        <c:delete val="1"/>
        <c:axPos val="l"/>
        <c:numFmt formatCode="0" sourceLinked="1"/>
        <c:majorTickMark val="out"/>
        <c:minorTickMark val="none"/>
        <c:tickLblPos val="nextTo"/>
        <c:crossAx val="2146995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9660619250030853"/>
          <c:y val="0.14446179086851602"/>
          <c:w val="0.30339380749969141"/>
          <c:h val="0.8132772569938669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rgbClr val="4B575F"/>
              </a:solidFill>
              <a:latin typeface="+mn-lt"/>
              <a:ea typeface="+mn-ea"/>
              <a:cs typeface="+mn-cs"/>
            </a:defRPr>
          </a:pPr>
          <a:endParaRPr lang="nl-B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nl-BE"/>
    </a:p>
  </c:txPr>
  <c:externalData r:id="rId3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'Meest indruk'!$A$115</c:f>
              <c:strCache>
                <c:ptCount val="1"/>
                <c:pt idx="0">
                  <c:v>1 Het eerste oorlogsjaar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nl-B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'Meest indruk'!$B$114:$D$114</c:f>
              <c:strCache>
                <c:ptCount val="3"/>
                <c:pt idx="0">
                  <c:v>België (n=380) </c:v>
                </c:pt>
                <c:pt idx="1">
                  <c:v>Buitenland (n=263)</c:v>
                </c:pt>
                <c:pt idx="2">
                  <c:v>Verenigd Koninkrijk (n=127)</c:v>
                </c:pt>
              </c:strCache>
            </c:strRef>
          </c:cat>
          <c:val>
            <c:numRef>
              <c:f>'Meest indruk'!$B$115:$D$115</c:f>
              <c:numCache>
                <c:formatCode>0</c:formatCode>
                <c:ptCount val="3"/>
                <c:pt idx="0">
                  <c:v>10.6</c:v>
                </c:pt>
                <c:pt idx="1">
                  <c:v>20.200000000000003</c:v>
                </c:pt>
                <c:pt idx="2">
                  <c:v>20.8</c:v>
                </c:pt>
              </c:numCache>
            </c:numRef>
          </c:val>
        </c:ser>
        <c:ser>
          <c:idx val="1"/>
          <c:order val="1"/>
          <c:tx>
            <c:strRef>
              <c:f>'Meest indruk'!$A$116</c:f>
              <c:strCache>
                <c:ptCount val="1"/>
                <c:pt idx="0">
                  <c:v>2 Gewond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nl-B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'Meest indruk'!$B$114:$D$114</c:f>
              <c:strCache>
                <c:ptCount val="3"/>
                <c:pt idx="0">
                  <c:v>België (n=380) </c:v>
                </c:pt>
                <c:pt idx="1">
                  <c:v>Buitenland (n=263)</c:v>
                </c:pt>
                <c:pt idx="2">
                  <c:v>Verenigd Koninkrijk (n=127)</c:v>
                </c:pt>
              </c:strCache>
            </c:strRef>
          </c:cat>
          <c:val>
            <c:numRef>
              <c:f>'Meest indruk'!$B$116:$D$116</c:f>
              <c:numCache>
                <c:formatCode>0</c:formatCode>
                <c:ptCount val="3"/>
                <c:pt idx="0">
                  <c:v>36.299999999999997</c:v>
                </c:pt>
                <c:pt idx="1">
                  <c:v>44.9</c:v>
                </c:pt>
                <c:pt idx="2">
                  <c:v>50.2</c:v>
                </c:pt>
              </c:numCache>
            </c:numRef>
          </c:val>
        </c:ser>
        <c:ser>
          <c:idx val="2"/>
          <c:order val="2"/>
          <c:tx>
            <c:strRef>
              <c:f>'Meest indruk'!$A$117</c:f>
              <c:strCache>
                <c:ptCount val="1"/>
                <c:pt idx="0">
                  <c:v>3 Shellshock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nl-B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'Meest indruk'!$B$114:$D$114</c:f>
              <c:strCache>
                <c:ptCount val="3"/>
                <c:pt idx="0">
                  <c:v>België (n=380) </c:v>
                </c:pt>
                <c:pt idx="1">
                  <c:v>Buitenland (n=263)</c:v>
                </c:pt>
                <c:pt idx="2">
                  <c:v>Verenigd Koninkrijk (n=127)</c:v>
                </c:pt>
              </c:strCache>
            </c:strRef>
          </c:cat>
          <c:val>
            <c:numRef>
              <c:f>'Meest indruk'!$B$117:$D$117</c:f>
              <c:numCache>
                <c:formatCode>0</c:formatCode>
                <c:ptCount val="3"/>
                <c:pt idx="0">
                  <c:v>55.600000000000009</c:v>
                </c:pt>
                <c:pt idx="1">
                  <c:v>45.2</c:v>
                </c:pt>
                <c:pt idx="2">
                  <c:v>50.6</c:v>
                </c:pt>
              </c:numCache>
            </c:numRef>
          </c:val>
        </c:ser>
        <c:ser>
          <c:idx val="3"/>
          <c:order val="3"/>
          <c:tx>
            <c:strRef>
              <c:f>'Meest indruk'!$A$118</c:f>
              <c:strCache>
                <c:ptCount val="1"/>
                <c:pt idx="0">
                  <c:v>4 Evacuatie van de gewonden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nl-B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'Meest indruk'!$B$114:$D$114</c:f>
              <c:strCache>
                <c:ptCount val="3"/>
                <c:pt idx="0">
                  <c:v>België (n=380) </c:v>
                </c:pt>
                <c:pt idx="1">
                  <c:v>Buitenland (n=263)</c:v>
                </c:pt>
                <c:pt idx="2">
                  <c:v>Verenigd Koninkrijk (n=127)</c:v>
                </c:pt>
              </c:strCache>
            </c:strRef>
          </c:cat>
          <c:val>
            <c:numRef>
              <c:f>'Meest indruk'!$B$118:$D$118</c:f>
              <c:numCache>
                <c:formatCode>0</c:formatCode>
                <c:ptCount val="3"/>
                <c:pt idx="0">
                  <c:v>15.2</c:v>
                </c:pt>
                <c:pt idx="1">
                  <c:v>9.1</c:v>
                </c:pt>
                <c:pt idx="2">
                  <c:v>7.8</c:v>
                </c:pt>
              </c:numCache>
            </c:numRef>
          </c:val>
        </c:ser>
        <c:ser>
          <c:idx val="4"/>
          <c:order val="4"/>
          <c:tx>
            <c:strRef>
              <c:f>'Meest indruk'!$A$119</c:f>
              <c:strCache>
                <c:ptCount val="1"/>
                <c:pt idx="0">
                  <c:v>5 In het hospitaal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nl-B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'Meest indruk'!$B$114:$D$114</c:f>
              <c:strCache>
                <c:ptCount val="3"/>
                <c:pt idx="0">
                  <c:v>België (n=380) </c:v>
                </c:pt>
                <c:pt idx="1">
                  <c:v>Buitenland (n=263)</c:v>
                </c:pt>
                <c:pt idx="2">
                  <c:v>Verenigd Koninkrijk (n=127)</c:v>
                </c:pt>
              </c:strCache>
            </c:strRef>
          </c:cat>
          <c:val>
            <c:numRef>
              <c:f>'Meest indruk'!$B$119:$D$119</c:f>
              <c:numCache>
                <c:formatCode>0</c:formatCode>
                <c:ptCount val="3"/>
                <c:pt idx="0">
                  <c:v>25.1</c:v>
                </c:pt>
                <c:pt idx="1">
                  <c:v>18</c:v>
                </c:pt>
                <c:pt idx="2">
                  <c:v>19.400000000000002</c:v>
                </c:pt>
              </c:numCache>
            </c:numRef>
          </c:val>
        </c:ser>
        <c:ser>
          <c:idx val="5"/>
          <c:order val="5"/>
          <c:tx>
            <c:strRef>
              <c:f>'Meest indruk'!$A$120</c:f>
              <c:strCache>
                <c:ptCount val="1"/>
                <c:pt idx="0">
                  <c:v>6 Het medisch dilemma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cat>
            <c:strRef>
              <c:f>'Meest indruk'!$B$114:$D$114</c:f>
              <c:strCache>
                <c:ptCount val="3"/>
                <c:pt idx="0">
                  <c:v>België (n=380) </c:v>
                </c:pt>
                <c:pt idx="1">
                  <c:v>Buitenland (n=263)</c:v>
                </c:pt>
                <c:pt idx="2">
                  <c:v>Verenigd Koninkrijk (n=127)</c:v>
                </c:pt>
              </c:strCache>
            </c:strRef>
          </c:cat>
          <c:val>
            <c:numRef>
              <c:f>'Meest indruk'!$B$120:$D$120</c:f>
              <c:numCache>
                <c:formatCode>0</c:formatCode>
                <c:ptCount val="3"/>
                <c:pt idx="0">
                  <c:v>27.900000000000002</c:v>
                </c:pt>
                <c:pt idx="1">
                  <c:v>27.6</c:v>
                </c:pt>
                <c:pt idx="2">
                  <c:v>24.4</c:v>
                </c:pt>
              </c:numCache>
            </c:numRef>
          </c:val>
        </c:ser>
        <c:ser>
          <c:idx val="6"/>
          <c:order val="6"/>
          <c:tx>
            <c:strRef>
              <c:f>'Meest indruk'!$A$121</c:f>
              <c:strCache>
                <c:ptCount val="1"/>
                <c:pt idx="0">
                  <c:v>7 De medische evolutie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nl-B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'Meest indruk'!$B$114:$D$114</c:f>
              <c:strCache>
                <c:ptCount val="3"/>
                <c:pt idx="0">
                  <c:v>België (n=380) </c:v>
                </c:pt>
                <c:pt idx="1">
                  <c:v>Buitenland (n=263)</c:v>
                </c:pt>
                <c:pt idx="2">
                  <c:v>Verenigd Koninkrijk (n=127)</c:v>
                </c:pt>
              </c:strCache>
            </c:strRef>
          </c:cat>
          <c:val>
            <c:numRef>
              <c:f>'Meest indruk'!$B$121:$D$121</c:f>
              <c:numCache>
                <c:formatCode>0</c:formatCode>
                <c:ptCount val="3"/>
                <c:pt idx="0">
                  <c:v>29.9</c:v>
                </c:pt>
                <c:pt idx="1">
                  <c:v>30.8</c:v>
                </c:pt>
                <c:pt idx="2">
                  <c:v>28.000000000000004</c:v>
                </c:pt>
              </c:numCache>
            </c:numRef>
          </c:val>
        </c:ser>
        <c:ser>
          <c:idx val="7"/>
          <c:order val="7"/>
          <c:tx>
            <c:strRef>
              <c:f>'Meest indruk'!$A$122</c:f>
              <c:strCache>
                <c:ptCount val="1"/>
                <c:pt idx="0">
                  <c:v>8 Het laatste oorlogsjaar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nl-B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'Meest indruk'!$B$114:$D$114</c:f>
              <c:strCache>
                <c:ptCount val="3"/>
                <c:pt idx="0">
                  <c:v>België (n=380) </c:v>
                </c:pt>
                <c:pt idx="1">
                  <c:v>Buitenland (n=263)</c:v>
                </c:pt>
                <c:pt idx="2">
                  <c:v>Verenigd Koninkrijk (n=127)</c:v>
                </c:pt>
              </c:strCache>
            </c:strRef>
          </c:cat>
          <c:val>
            <c:numRef>
              <c:f>'Meest indruk'!$B$122:$D$122</c:f>
              <c:numCache>
                <c:formatCode>0</c:formatCode>
                <c:ptCount val="3"/>
                <c:pt idx="0">
                  <c:v>3.2</c:v>
                </c:pt>
                <c:pt idx="1">
                  <c:v>7.3999999999999995</c:v>
                </c:pt>
                <c:pt idx="2">
                  <c:v>5.8999999999999995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4700696"/>
        <c:axId val="214701088"/>
      </c:barChart>
      <c:catAx>
        <c:axId val="2147006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nl-BE"/>
          </a:p>
        </c:txPr>
        <c:crossAx val="214701088"/>
        <c:crosses val="autoZero"/>
        <c:auto val="1"/>
        <c:lblAlgn val="ctr"/>
        <c:lblOffset val="100"/>
        <c:noMultiLvlLbl val="0"/>
      </c:catAx>
      <c:valAx>
        <c:axId val="214701088"/>
        <c:scaling>
          <c:orientation val="minMax"/>
        </c:scaling>
        <c:delete val="1"/>
        <c:axPos val="l"/>
        <c:numFmt formatCode="0" sourceLinked="1"/>
        <c:majorTickMark val="none"/>
        <c:minorTickMark val="none"/>
        <c:tickLblPos val="nextTo"/>
        <c:crossAx val="2147006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807646252438686"/>
          <c:y val="0.1217432514889198"/>
          <c:w val="0.30992944222414232"/>
          <c:h val="0.7664017362231281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nl-B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chemeClr val="tx1"/>
          </a:solidFill>
        </a:defRPr>
      </a:pPr>
      <a:endParaRPr lang="nl-BE"/>
    </a:p>
  </c:txPr>
  <c:externalData r:id="rId3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Meerwaarde!$A$5</c:f>
              <c:strCache>
                <c:ptCount val="1"/>
                <c:pt idx="0">
                  <c:v>Ja, zeker en vast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nl-B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Meerwaarde!$B$4:$E$4</c:f>
              <c:strCache>
                <c:ptCount val="4"/>
                <c:pt idx="0">
                  <c:v>Bezoeker TT (n=643)</c:v>
                </c:pt>
                <c:pt idx="1">
                  <c:v>Individuelen (n=515)</c:v>
                </c:pt>
                <c:pt idx="2">
                  <c:v>Groepsdeelnemers (n=71)</c:v>
                </c:pt>
                <c:pt idx="3">
                  <c:v>Scholen (n=57)</c:v>
                </c:pt>
              </c:strCache>
            </c:strRef>
          </c:cat>
          <c:val>
            <c:numRef>
              <c:f>Meerwaarde!$B$5:$E$5</c:f>
              <c:numCache>
                <c:formatCode>0</c:formatCode>
                <c:ptCount val="4"/>
                <c:pt idx="0">
                  <c:v>74.3</c:v>
                </c:pt>
                <c:pt idx="1">
                  <c:v>76.400000000000006</c:v>
                </c:pt>
                <c:pt idx="2">
                  <c:v>79.7</c:v>
                </c:pt>
                <c:pt idx="3">
                  <c:v>67.400000000000006</c:v>
                </c:pt>
              </c:numCache>
            </c:numRef>
          </c:val>
        </c:ser>
        <c:ser>
          <c:idx val="1"/>
          <c:order val="1"/>
          <c:tx>
            <c:strRef>
              <c:f>Meerwaarde!$A$6</c:f>
              <c:strCache>
                <c:ptCount val="1"/>
                <c:pt idx="0">
                  <c:v>Ja, in zekere mate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nl-B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Meerwaarde!$B$4:$E$4</c:f>
              <c:strCache>
                <c:ptCount val="4"/>
                <c:pt idx="0">
                  <c:v>Bezoeker TT (n=643)</c:v>
                </c:pt>
                <c:pt idx="1">
                  <c:v>Individuelen (n=515)</c:v>
                </c:pt>
                <c:pt idx="2">
                  <c:v>Groepsdeelnemers (n=71)</c:v>
                </c:pt>
                <c:pt idx="3">
                  <c:v>Scholen (n=57)</c:v>
                </c:pt>
              </c:strCache>
            </c:strRef>
          </c:cat>
          <c:val>
            <c:numRef>
              <c:f>Meerwaarde!$B$6:$E$6</c:f>
              <c:numCache>
                <c:formatCode>0</c:formatCode>
                <c:ptCount val="4"/>
                <c:pt idx="0">
                  <c:v>21.3</c:v>
                </c:pt>
                <c:pt idx="1">
                  <c:v>19.7</c:v>
                </c:pt>
                <c:pt idx="2">
                  <c:v>17.399999999999999</c:v>
                </c:pt>
                <c:pt idx="3">
                  <c:v>22.1</c:v>
                </c:pt>
              </c:numCache>
            </c:numRef>
          </c:val>
        </c:ser>
        <c:ser>
          <c:idx val="2"/>
          <c:order val="2"/>
          <c:tx>
            <c:strRef>
              <c:f>Meerwaarde!$A$7</c:f>
              <c:strCache>
                <c:ptCount val="1"/>
                <c:pt idx="0">
                  <c:v>In beperkte mate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nl-B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Meerwaarde!$B$4:$E$4</c:f>
              <c:strCache>
                <c:ptCount val="4"/>
                <c:pt idx="0">
                  <c:v>Bezoeker TT (n=643)</c:v>
                </c:pt>
                <c:pt idx="1">
                  <c:v>Individuelen (n=515)</c:v>
                </c:pt>
                <c:pt idx="2">
                  <c:v>Groepsdeelnemers (n=71)</c:v>
                </c:pt>
                <c:pt idx="3">
                  <c:v>Scholen (n=57)</c:v>
                </c:pt>
              </c:strCache>
            </c:strRef>
          </c:cat>
          <c:val>
            <c:numRef>
              <c:f>Meerwaarde!$B$7:$E$7</c:f>
              <c:numCache>
                <c:formatCode>0</c:formatCode>
                <c:ptCount val="4"/>
                <c:pt idx="0">
                  <c:v>4.1000000000000005</c:v>
                </c:pt>
                <c:pt idx="1">
                  <c:v>3.2</c:v>
                </c:pt>
                <c:pt idx="2">
                  <c:v>2.8</c:v>
                </c:pt>
                <c:pt idx="3">
                  <c:v>8.5</c:v>
                </c:pt>
              </c:numCache>
            </c:numRef>
          </c:val>
        </c:ser>
        <c:ser>
          <c:idx val="3"/>
          <c:order val="3"/>
          <c:tx>
            <c:strRef>
              <c:f>Meerwaarde!$A$8</c:f>
              <c:strCache>
                <c:ptCount val="1"/>
                <c:pt idx="0">
                  <c:v>Nee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Meerwaarde!$B$4:$E$4</c:f>
              <c:strCache>
                <c:ptCount val="4"/>
                <c:pt idx="0">
                  <c:v>Bezoeker TT (n=643)</c:v>
                </c:pt>
                <c:pt idx="1">
                  <c:v>Individuelen (n=515)</c:v>
                </c:pt>
                <c:pt idx="2">
                  <c:v>Groepsdeelnemers (n=71)</c:v>
                </c:pt>
                <c:pt idx="3">
                  <c:v>Scholen (n=57)</c:v>
                </c:pt>
              </c:strCache>
            </c:strRef>
          </c:cat>
          <c:val>
            <c:numRef>
              <c:f>Meerwaarde!$B$8:$E$8</c:f>
              <c:numCache>
                <c:formatCode>0</c:formatCode>
                <c:ptCount val="4"/>
                <c:pt idx="0">
                  <c:v>0.3</c:v>
                </c:pt>
                <c:pt idx="1">
                  <c:v>0.7</c:v>
                </c:pt>
                <c:pt idx="2">
                  <c:v>0</c:v>
                </c:pt>
                <c:pt idx="3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14701872"/>
        <c:axId val="214702264"/>
      </c:barChart>
      <c:catAx>
        <c:axId val="214701872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nl-BE"/>
          </a:p>
        </c:txPr>
        <c:crossAx val="214702264"/>
        <c:crosses val="autoZero"/>
        <c:auto val="1"/>
        <c:lblAlgn val="ctr"/>
        <c:lblOffset val="100"/>
        <c:noMultiLvlLbl val="0"/>
      </c:catAx>
      <c:valAx>
        <c:axId val="214702264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214701872"/>
        <c:crosses val="max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nl-B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50">
          <a:solidFill>
            <a:schemeClr val="tx1"/>
          </a:solidFill>
        </a:defRPr>
      </a:pPr>
      <a:endParaRPr lang="nl-BE"/>
    </a:p>
  </c:txPr>
  <c:externalData r:id="rId3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Meerwaarde!$A$45</c:f>
              <c:strCache>
                <c:ptCount val="1"/>
                <c:pt idx="0">
                  <c:v>Ja, zeker en vast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nl-B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Meerwaarde!$B$44:$E$44</c:f>
              <c:strCache>
                <c:ptCount val="4"/>
                <c:pt idx="0">
                  <c:v>Totaal (n=515)</c:v>
                </c:pt>
                <c:pt idx="1">
                  <c:v>België (n=338)</c:v>
                </c:pt>
                <c:pt idx="2">
                  <c:v>Buitenland (n=117)</c:v>
                </c:pt>
                <c:pt idx="3">
                  <c:v>Verenigd Koninkrijk (n=73)</c:v>
                </c:pt>
              </c:strCache>
            </c:strRef>
          </c:cat>
          <c:val>
            <c:numRef>
              <c:f>Meerwaarde!$B$45:$E$45</c:f>
              <c:numCache>
                <c:formatCode>0</c:formatCode>
                <c:ptCount val="4"/>
                <c:pt idx="0">
                  <c:v>76.400000000000006</c:v>
                </c:pt>
                <c:pt idx="1">
                  <c:v>76.099999999999994</c:v>
                </c:pt>
                <c:pt idx="2">
                  <c:v>77</c:v>
                </c:pt>
                <c:pt idx="3">
                  <c:v>76.8</c:v>
                </c:pt>
              </c:numCache>
            </c:numRef>
          </c:val>
        </c:ser>
        <c:ser>
          <c:idx val="1"/>
          <c:order val="1"/>
          <c:tx>
            <c:strRef>
              <c:f>Meerwaarde!$A$46</c:f>
              <c:strCache>
                <c:ptCount val="1"/>
                <c:pt idx="0">
                  <c:v>Ja, in zekere mate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nl-B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Meerwaarde!$B$44:$E$44</c:f>
              <c:strCache>
                <c:ptCount val="4"/>
                <c:pt idx="0">
                  <c:v>Totaal (n=515)</c:v>
                </c:pt>
                <c:pt idx="1">
                  <c:v>België (n=338)</c:v>
                </c:pt>
                <c:pt idx="2">
                  <c:v>Buitenland (n=117)</c:v>
                </c:pt>
                <c:pt idx="3">
                  <c:v>Verenigd Koninkrijk (n=73)</c:v>
                </c:pt>
              </c:strCache>
            </c:strRef>
          </c:cat>
          <c:val>
            <c:numRef>
              <c:f>Meerwaarde!$B$46:$E$46</c:f>
              <c:numCache>
                <c:formatCode>0</c:formatCode>
                <c:ptCount val="4"/>
                <c:pt idx="0">
                  <c:v>19.7</c:v>
                </c:pt>
                <c:pt idx="1">
                  <c:v>20.5</c:v>
                </c:pt>
                <c:pt idx="2">
                  <c:v>18.2</c:v>
                </c:pt>
                <c:pt idx="3">
                  <c:v>17.3</c:v>
                </c:pt>
              </c:numCache>
            </c:numRef>
          </c:val>
        </c:ser>
        <c:ser>
          <c:idx val="2"/>
          <c:order val="2"/>
          <c:tx>
            <c:strRef>
              <c:f>Meerwaarde!$A$47</c:f>
              <c:strCache>
                <c:ptCount val="1"/>
                <c:pt idx="0">
                  <c:v>In beperkte mate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nl-B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Meerwaarde!$B$44:$E$44</c:f>
              <c:strCache>
                <c:ptCount val="4"/>
                <c:pt idx="0">
                  <c:v>Totaal (n=515)</c:v>
                </c:pt>
                <c:pt idx="1">
                  <c:v>België (n=338)</c:v>
                </c:pt>
                <c:pt idx="2">
                  <c:v>Buitenland (n=117)</c:v>
                </c:pt>
                <c:pt idx="3">
                  <c:v>Verenigd Koninkrijk (n=73)</c:v>
                </c:pt>
              </c:strCache>
            </c:strRef>
          </c:cat>
          <c:val>
            <c:numRef>
              <c:f>Meerwaarde!$B$47:$E$47</c:f>
              <c:numCache>
                <c:formatCode>0</c:formatCode>
                <c:ptCount val="4"/>
                <c:pt idx="0">
                  <c:v>3.2</c:v>
                </c:pt>
                <c:pt idx="1">
                  <c:v>2.8000000000000003</c:v>
                </c:pt>
                <c:pt idx="2">
                  <c:v>4</c:v>
                </c:pt>
                <c:pt idx="3">
                  <c:v>4.9000000000000004</c:v>
                </c:pt>
              </c:numCache>
            </c:numRef>
          </c:val>
        </c:ser>
        <c:ser>
          <c:idx val="3"/>
          <c:order val="3"/>
          <c:tx>
            <c:strRef>
              <c:f>Meerwaarde!$A$48</c:f>
              <c:strCache>
                <c:ptCount val="1"/>
                <c:pt idx="0">
                  <c:v>Nee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Meerwaarde!$B$44:$E$44</c:f>
              <c:strCache>
                <c:ptCount val="4"/>
                <c:pt idx="0">
                  <c:v>Totaal (n=515)</c:v>
                </c:pt>
                <c:pt idx="1">
                  <c:v>België (n=338)</c:v>
                </c:pt>
                <c:pt idx="2">
                  <c:v>Buitenland (n=117)</c:v>
                </c:pt>
                <c:pt idx="3">
                  <c:v>Verenigd Koninkrijk (n=73)</c:v>
                </c:pt>
              </c:strCache>
            </c:strRef>
          </c:cat>
          <c:val>
            <c:numRef>
              <c:f>Meerwaarde!$B$48:$E$48</c:f>
              <c:numCache>
                <c:formatCode>0</c:formatCode>
                <c:ptCount val="4"/>
                <c:pt idx="0">
                  <c:v>0.70000000000000007</c:v>
                </c:pt>
                <c:pt idx="1">
                  <c:v>0.70000000000000007</c:v>
                </c:pt>
                <c:pt idx="2">
                  <c:v>0.8</c:v>
                </c:pt>
                <c:pt idx="3">
                  <c:v>1.1000000000000001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14703048"/>
        <c:axId val="214703440"/>
      </c:barChart>
      <c:catAx>
        <c:axId val="21470304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nl-BE"/>
          </a:p>
        </c:txPr>
        <c:crossAx val="214703440"/>
        <c:crosses val="autoZero"/>
        <c:auto val="1"/>
        <c:lblAlgn val="ctr"/>
        <c:lblOffset val="100"/>
        <c:noMultiLvlLbl val="0"/>
      </c:catAx>
      <c:valAx>
        <c:axId val="214703440"/>
        <c:scaling>
          <c:orientation val="minMax"/>
        </c:scaling>
        <c:delete val="1"/>
        <c:axPos val="t"/>
        <c:numFmt formatCode="0%" sourceLinked="1"/>
        <c:majorTickMark val="none"/>
        <c:minorTickMark val="none"/>
        <c:tickLblPos val="nextTo"/>
        <c:crossAx val="2147030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938400100142581"/>
          <c:y val="0.93314752554400793"/>
          <c:w val="0.76276576711354271"/>
          <c:h val="5.016262744625628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nl-B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l-BE"/>
    </a:p>
  </c:txPr>
  <c:externalData r:id="rId3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Tevredenheid!$AM$8</c:f>
              <c:strCache>
                <c:ptCount val="1"/>
                <c:pt idx="0">
                  <c:v>Uiterst tevreden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nl-B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Tevredenheid!$AN$7:$AQ$7</c:f>
              <c:strCache>
                <c:ptCount val="4"/>
                <c:pt idx="0">
                  <c:v>Bezoekers TT (n=643)</c:v>
                </c:pt>
                <c:pt idx="1">
                  <c:v>Individuele bezoeker (n=515)</c:v>
                </c:pt>
                <c:pt idx="2">
                  <c:v>Groepsdeelnemers (n=71)</c:v>
                </c:pt>
                <c:pt idx="3">
                  <c:v>Scholen (n=57)</c:v>
                </c:pt>
              </c:strCache>
            </c:strRef>
          </c:cat>
          <c:val>
            <c:numRef>
              <c:f>Tevredenheid!$AN$8:$AQ$8</c:f>
              <c:numCache>
                <c:formatCode>General</c:formatCode>
                <c:ptCount val="4"/>
                <c:pt idx="0">
                  <c:v>41</c:v>
                </c:pt>
                <c:pt idx="1">
                  <c:v>34</c:v>
                </c:pt>
                <c:pt idx="2">
                  <c:v>43</c:v>
                </c:pt>
                <c:pt idx="3">
                  <c:v>49</c:v>
                </c:pt>
              </c:numCache>
            </c:numRef>
          </c:val>
          <c:extLst/>
        </c:ser>
        <c:ser>
          <c:idx val="1"/>
          <c:order val="1"/>
          <c:tx>
            <c:strRef>
              <c:f>Tevredenheid!$AM$9</c:f>
              <c:strCache>
                <c:ptCount val="1"/>
                <c:pt idx="0">
                  <c:v>Zeer tevreden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nl-B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Tevredenheid!$AN$7:$AQ$7</c:f>
              <c:strCache>
                <c:ptCount val="4"/>
                <c:pt idx="0">
                  <c:v>Bezoekers TT (n=643)</c:v>
                </c:pt>
                <c:pt idx="1">
                  <c:v>Individuele bezoeker (n=515)</c:v>
                </c:pt>
                <c:pt idx="2">
                  <c:v>Groepsdeelnemers (n=71)</c:v>
                </c:pt>
                <c:pt idx="3">
                  <c:v>Scholen (n=57)</c:v>
                </c:pt>
              </c:strCache>
            </c:strRef>
          </c:cat>
          <c:val>
            <c:numRef>
              <c:f>Tevredenheid!$AN$9:$AQ$9</c:f>
              <c:numCache>
                <c:formatCode>General</c:formatCode>
                <c:ptCount val="4"/>
                <c:pt idx="0">
                  <c:v>49</c:v>
                </c:pt>
                <c:pt idx="1">
                  <c:v>52</c:v>
                </c:pt>
                <c:pt idx="2">
                  <c:v>50</c:v>
                </c:pt>
                <c:pt idx="3">
                  <c:v>43</c:v>
                </c:pt>
              </c:numCache>
            </c:numRef>
          </c:val>
          <c:extLst/>
        </c:ser>
        <c:ser>
          <c:idx val="2"/>
          <c:order val="2"/>
          <c:tx>
            <c:strRef>
              <c:f>Tevredenheid!$AM$10</c:f>
              <c:strCache>
                <c:ptCount val="1"/>
                <c:pt idx="0">
                  <c:v>Tevreden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nl-B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Tevredenheid!$AN$7:$AQ$7</c:f>
              <c:strCache>
                <c:ptCount val="4"/>
                <c:pt idx="0">
                  <c:v>Bezoekers TT (n=643)</c:v>
                </c:pt>
                <c:pt idx="1">
                  <c:v>Individuele bezoeker (n=515)</c:v>
                </c:pt>
                <c:pt idx="2">
                  <c:v>Groepsdeelnemers (n=71)</c:v>
                </c:pt>
                <c:pt idx="3">
                  <c:v>Scholen (n=57)</c:v>
                </c:pt>
              </c:strCache>
            </c:strRef>
          </c:cat>
          <c:val>
            <c:numRef>
              <c:f>Tevredenheid!$AN$10:$AQ$10</c:f>
              <c:numCache>
                <c:formatCode>General</c:formatCode>
                <c:ptCount val="4"/>
                <c:pt idx="0">
                  <c:v>10</c:v>
                </c:pt>
                <c:pt idx="1">
                  <c:v>13</c:v>
                </c:pt>
                <c:pt idx="2">
                  <c:v>6</c:v>
                </c:pt>
                <c:pt idx="3">
                  <c:v>8</c:v>
                </c:pt>
              </c:numCache>
            </c:numRef>
          </c:val>
          <c:extLst/>
        </c:ser>
        <c:ser>
          <c:idx val="3"/>
          <c:order val="3"/>
          <c:tx>
            <c:strRef>
              <c:f>Tevredenheid!$AM$11</c:f>
              <c:strCache>
                <c:ptCount val="1"/>
                <c:pt idx="0">
                  <c:v>Niet echt tevreden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nl-B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Tevredenheid!$AN$7:$AQ$7</c:f>
              <c:strCache>
                <c:ptCount val="4"/>
                <c:pt idx="0">
                  <c:v>Bezoekers TT (n=643)</c:v>
                </c:pt>
                <c:pt idx="1">
                  <c:v>Individuele bezoeker (n=515)</c:v>
                </c:pt>
                <c:pt idx="2">
                  <c:v>Groepsdeelnemers (n=71)</c:v>
                </c:pt>
                <c:pt idx="3">
                  <c:v>Scholen (n=57)</c:v>
                </c:pt>
              </c:strCache>
            </c:strRef>
          </c:cat>
          <c:val>
            <c:numRef>
              <c:f>Tevredenheid!$AN$11:$AQ$11</c:f>
              <c:numCache>
                <c:formatCode>General</c:formatCode>
                <c:ptCount val="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0</c:v>
                </c:pt>
              </c:numCache>
            </c:numRef>
          </c:val>
          <c:extLst/>
        </c:ser>
        <c:ser>
          <c:idx val="4"/>
          <c:order val="4"/>
          <c:tx>
            <c:strRef>
              <c:f>Tevredenheid!$AM$12</c:f>
              <c:strCache>
                <c:ptCount val="1"/>
                <c:pt idx="0">
                  <c:v>Helemaal niet tevreden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dLbl>
              <c:idx val="3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nl-B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Tevredenheid!$AN$7:$AQ$7</c:f>
              <c:strCache>
                <c:ptCount val="4"/>
                <c:pt idx="0">
                  <c:v>Bezoekers TT (n=643)</c:v>
                </c:pt>
                <c:pt idx="1">
                  <c:v>Individuele bezoeker (n=515)</c:v>
                </c:pt>
                <c:pt idx="2">
                  <c:v>Groepsdeelnemers (n=71)</c:v>
                </c:pt>
                <c:pt idx="3">
                  <c:v>Scholen (n=57)</c:v>
                </c:pt>
              </c:strCache>
            </c:strRef>
          </c:cat>
          <c:val>
            <c:numRef>
              <c:f>Tevredenheid!$AN$12:$AQ$12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/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465309544"/>
        <c:axId val="214704224"/>
      </c:barChart>
      <c:catAx>
        <c:axId val="46530954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nl-BE"/>
          </a:p>
        </c:txPr>
        <c:crossAx val="214704224"/>
        <c:crosses val="autoZero"/>
        <c:auto val="1"/>
        <c:lblAlgn val="ctr"/>
        <c:lblOffset val="100"/>
        <c:noMultiLvlLbl val="0"/>
      </c:catAx>
      <c:valAx>
        <c:axId val="214704224"/>
        <c:scaling>
          <c:orientation val="minMax"/>
        </c:scaling>
        <c:delete val="1"/>
        <c:axPos val="t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4653095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84154138496212605"/>
          <c:w val="0.99231112685592582"/>
          <c:h val="0.1375069185966102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nl-B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l-BE"/>
    </a:p>
  </c:txPr>
  <c:externalData r:id="rId3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Blad3!$A$56</c:f>
              <c:strCache>
                <c:ptCount val="1"/>
                <c:pt idx="0">
                  <c:v>Uiterst tevreden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nl-B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Blad3!$B$55:$E$55</c:f>
              <c:strCache>
                <c:ptCount val="4"/>
                <c:pt idx="0">
                  <c:v>Bezoeker TT (n=643)</c:v>
                </c:pt>
                <c:pt idx="1">
                  <c:v>België (n=380)</c:v>
                </c:pt>
                <c:pt idx="2">
                  <c:v>Buitenland (n=263)</c:v>
                </c:pt>
                <c:pt idx="3">
                  <c:v>Verenigd Koninkrijk (n=127)</c:v>
                </c:pt>
              </c:strCache>
            </c:strRef>
          </c:cat>
          <c:val>
            <c:numRef>
              <c:f>Blad3!$B$56:$E$56</c:f>
              <c:numCache>
                <c:formatCode>0</c:formatCode>
                <c:ptCount val="4"/>
                <c:pt idx="0">
                  <c:v>40.699999999999996</c:v>
                </c:pt>
                <c:pt idx="1">
                  <c:v>31.1</c:v>
                </c:pt>
                <c:pt idx="2">
                  <c:v>51</c:v>
                </c:pt>
                <c:pt idx="3">
                  <c:v>55.400000000000006</c:v>
                </c:pt>
              </c:numCache>
            </c:numRef>
          </c:val>
        </c:ser>
        <c:ser>
          <c:idx val="1"/>
          <c:order val="1"/>
          <c:tx>
            <c:strRef>
              <c:f>Blad3!$A$57</c:f>
              <c:strCache>
                <c:ptCount val="1"/>
                <c:pt idx="0">
                  <c:v>Zeer tevreden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nl-B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Blad3!$B$55:$E$55</c:f>
              <c:strCache>
                <c:ptCount val="4"/>
                <c:pt idx="0">
                  <c:v>Bezoeker TT (n=643)</c:v>
                </c:pt>
                <c:pt idx="1">
                  <c:v>België (n=380)</c:v>
                </c:pt>
                <c:pt idx="2">
                  <c:v>Buitenland (n=263)</c:v>
                </c:pt>
                <c:pt idx="3">
                  <c:v>Verenigd Koninkrijk (n=127)</c:v>
                </c:pt>
              </c:strCache>
            </c:strRef>
          </c:cat>
          <c:val>
            <c:numRef>
              <c:f>Blad3!$B$57:$E$57</c:f>
              <c:numCache>
                <c:formatCode>0</c:formatCode>
                <c:ptCount val="4"/>
                <c:pt idx="0">
                  <c:v>48.6</c:v>
                </c:pt>
                <c:pt idx="1">
                  <c:v>55.300000000000004</c:v>
                </c:pt>
                <c:pt idx="2">
                  <c:v>41.6</c:v>
                </c:pt>
                <c:pt idx="3">
                  <c:v>40.300000000000004</c:v>
                </c:pt>
              </c:numCache>
            </c:numRef>
          </c:val>
        </c:ser>
        <c:ser>
          <c:idx val="2"/>
          <c:order val="2"/>
          <c:tx>
            <c:strRef>
              <c:f>Blad3!$A$58</c:f>
              <c:strCache>
                <c:ptCount val="1"/>
                <c:pt idx="0">
                  <c:v>Tevreden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nl-B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Blad3!$B$55:$E$55</c:f>
              <c:strCache>
                <c:ptCount val="4"/>
                <c:pt idx="0">
                  <c:v>Bezoeker TT (n=643)</c:v>
                </c:pt>
                <c:pt idx="1">
                  <c:v>België (n=380)</c:v>
                </c:pt>
                <c:pt idx="2">
                  <c:v>Buitenland (n=263)</c:v>
                </c:pt>
                <c:pt idx="3">
                  <c:v>Verenigd Koninkrijk (n=127)</c:v>
                </c:pt>
              </c:strCache>
            </c:strRef>
          </c:cat>
          <c:val>
            <c:numRef>
              <c:f>Blad3!$B$58:$E$58</c:f>
              <c:numCache>
                <c:formatCode>0</c:formatCode>
                <c:ptCount val="4"/>
                <c:pt idx="0">
                  <c:v>9.9</c:v>
                </c:pt>
                <c:pt idx="1">
                  <c:v>12.5</c:v>
                </c:pt>
                <c:pt idx="2">
                  <c:v>7.1999999999999993</c:v>
                </c:pt>
                <c:pt idx="3">
                  <c:v>3.6999999999999997</c:v>
                </c:pt>
              </c:numCache>
            </c:numRef>
          </c:val>
        </c:ser>
        <c:ser>
          <c:idx val="3"/>
          <c:order val="3"/>
          <c:tx>
            <c:strRef>
              <c:f>Blad3!$A$59</c:f>
              <c:strCache>
                <c:ptCount val="1"/>
                <c:pt idx="0">
                  <c:v>Niet echt tevreden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cat>
            <c:strRef>
              <c:f>Blad3!$B$55:$E$55</c:f>
              <c:strCache>
                <c:ptCount val="4"/>
                <c:pt idx="0">
                  <c:v>Bezoeker TT (n=643)</c:v>
                </c:pt>
                <c:pt idx="1">
                  <c:v>België (n=380)</c:v>
                </c:pt>
                <c:pt idx="2">
                  <c:v>Buitenland (n=263)</c:v>
                </c:pt>
                <c:pt idx="3">
                  <c:v>Verenigd Koninkrijk (n=127)</c:v>
                </c:pt>
              </c:strCache>
            </c:strRef>
          </c:cat>
          <c:val>
            <c:numRef>
              <c:f>Blad3!$B$59:$E$59</c:f>
              <c:numCache>
                <c:formatCode>0</c:formatCode>
                <c:ptCount val="4"/>
                <c:pt idx="0">
                  <c:v>0.70000000000000007</c:v>
                </c:pt>
                <c:pt idx="1">
                  <c:v>1.2</c:v>
                </c:pt>
                <c:pt idx="2">
                  <c:v>0.3</c:v>
                </c:pt>
                <c:pt idx="3">
                  <c:v>0.5</c:v>
                </c:pt>
              </c:numCache>
            </c:numRef>
          </c:val>
        </c:ser>
        <c:ser>
          <c:idx val="4"/>
          <c:order val="4"/>
          <c:tx>
            <c:strRef>
              <c:f>Blad3!$A$60</c:f>
              <c:strCache>
                <c:ptCount val="1"/>
                <c:pt idx="0">
                  <c:v>Helemaal niet tevreden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/>
          </c:spPr>
          <c:invertIfNegative val="0"/>
          <c:cat>
            <c:strRef>
              <c:f>Blad3!$B$55:$E$55</c:f>
              <c:strCache>
                <c:ptCount val="4"/>
                <c:pt idx="0">
                  <c:v>Bezoeker TT (n=643)</c:v>
                </c:pt>
                <c:pt idx="1">
                  <c:v>België (n=380)</c:v>
                </c:pt>
                <c:pt idx="2">
                  <c:v>Buitenland (n=263)</c:v>
                </c:pt>
                <c:pt idx="3">
                  <c:v>Verenigd Koninkrijk (n=127)</c:v>
                </c:pt>
              </c:strCache>
            </c:strRef>
          </c:cat>
          <c:val>
            <c:numRef>
              <c:f>Blad3!$B$60:$E$60</c:f>
              <c:numCache>
                <c:formatCode>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14705008"/>
        <c:axId val="214705400"/>
      </c:barChart>
      <c:catAx>
        <c:axId val="21470500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nl-BE"/>
          </a:p>
        </c:txPr>
        <c:crossAx val="214705400"/>
        <c:crosses val="autoZero"/>
        <c:auto val="1"/>
        <c:lblAlgn val="ctr"/>
        <c:lblOffset val="100"/>
        <c:noMultiLvlLbl val="0"/>
      </c:catAx>
      <c:valAx>
        <c:axId val="214705400"/>
        <c:scaling>
          <c:orientation val="minMax"/>
        </c:scaling>
        <c:delete val="1"/>
        <c:axPos val="t"/>
        <c:numFmt formatCode="0%" sourceLinked="1"/>
        <c:majorTickMark val="none"/>
        <c:minorTickMark val="none"/>
        <c:tickLblPos val="nextTo"/>
        <c:crossAx val="2147050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2.6411338519272401E-3"/>
          <c:y val="0.84605768295849271"/>
          <c:w val="0.99735886614807279"/>
          <c:h val="0.1335877740250387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nl-B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50">
          <a:solidFill>
            <a:schemeClr val="tx1"/>
          </a:solidFill>
        </a:defRPr>
      </a:pPr>
      <a:endParaRPr lang="nl-BE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rgbClr val="49555D"/>
                </a:solidFill>
                <a:latin typeface="+mn-lt"/>
                <a:ea typeface="+mn-ea"/>
                <a:cs typeface="+mn-cs"/>
              </a:defRPr>
            </a:pPr>
            <a:r>
              <a:rPr lang="nl-BE" dirty="0"/>
              <a:t>Individuele </a:t>
            </a:r>
            <a:r>
              <a:rPr lang="nl-BE" dirty="0" smtClean="0"/>
              <a:t>bezoekers (n=515)</a:t>
            </a:r>
            <a:endParaRPr lang="nl-BE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rgbClr val="49555D"/>
              </a:solidFill>
              <a:latin typeface="+mn-lt"/>
              <a:ea typeface="+mn-ea"/>
              <a:cs typeface="+mn-cs"/>
            </a:defRPr>
          </a:pPr>
          <a:endParaRPr lang="nl-BE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tx2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tx1"/>
              </a:solidFill>
              <a:ln>
                <a:noFill/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rgbClr val="49555D"/>
                    </a:solidFill>
                    <a:latin typeface="+mn-lt"/>
                    <a:ea typeface="+mn-ea"/>
                    <a:cs typeface="+mn-cs"/>
                  </a:defRPr>
                </a:pPr>
                <a:endParaRPr lang="nl-B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'Land van herkomst'!$B$3:$B$14</c:f>
              <c:strCache>
                <c:ptCount val="12"/>
                <c:pt idx="0">
                  <c:v>België</c:v>
                </c:pt>
                <c:pt idx="1">
                  <c:v>Buitenland</c:v>
                </c:pt>
                <c:pt idx="2">
                  <c:v>Verenigd Koninkrijk</c:v>
                </c:pt>
                <c:pt idx="3">
                  <c:v>Nederland</c:v>
                </c:pt>
                <c:pt idx="4">
                  <c:v>Frankrijk</c:v>
                </c:pt>
                <c:pt idx="5">
                  <c:v>VSA</c:v>
                </c:pt>
                <c:pt idx="6">
                  <c:v>Australië</c:v>
                </c:pt>
                <c:pt idx="7">
                  <c:v>Duitsland</c:v>
                </c:pt>
                <c:pt idx="8">
                  <c:v>Canada</c:v>
                </c:pt>
                <c:pt idx="9">
                  <c:v>Ierland</c:v>
                </c:pt>
                <c:pt idx="10">
                  <c:v>Gr. H. Luxemburg</c:v>
                </c:pt>
                <c:pt idx="11">
                  <c:v>Ander land</c:v>
                </c:pt>
              </c:strCache>
            </c:strRef>
          </c:cat>
          <c:val>
            <c:numRef>
              <c:f>'Land van herkomst'!$C$3:$C$14</c:f>
              <c:numCache>
                <c:formatCode>0</c:formatCode>
                <c:ptCount val="12"/>
                <c:pt idx="0">
                  <c:v>65.599999999999994</c:v>
                </c:pt>
                <c:pt idx="1">
                  <c:v>34.400000000000006</c:v>
                </c:pt>
                <c:pt idx="2">
                  <c:v>13.4</c:v>
                </c:pt>
                <c:pt idx="3">
                  <c:v>9.1999999999999993</c:v>
                </c:pt>
                <c:pt idx="4">
                  <c:v>4.8</c:v>
                </c:pt>
                <c:pt idx="5">
                  <c:v>2.2000000000000002</c:v>
                </c:pt>
                <c:pt idx="6">
                  <c:v>1.2</c:v>
                </c:pt>
                <c:pt idx="7">
                  <c:v>0.7</c:v>
                </c:pt>
                <c:pt idx="8">
                  <c:v>0.4</c:v>
                </c:pt>
                <c:pt idx="9">
                  <c:v>0.3</c:v>
                </c:pt>
                <c:pt idx="10">
                  <c:v>0.1</c:v>
                </c:pt>
                <c:pt idx="11">
                  <c:v>2.2000000000000002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213968496"/>
        <c:axId val="275099064"/>
      </c:barChart>
      <c:catAx>
        <c:axId val="21396849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49555D"/>
                </a:solidFill>
                <a:latin typeface="+mn-lt"/>
                <a:ea typeface="+mn-ea"/>
                <a:cs typeface="+mn-cs"/>
              </a:defRPr>
            </a:pPr>
            <a:endParaRPr lang="nl-BE"/>
          </a:p>
        </c:txPr>
        <c:crossAx val="275099064"/>
        <c:crosses val="autoZero"/>
        <c:auto val="1"/>
        <c:lblAlgn val="ctr"/>
        <c:lblOffset val="100"/>
        <c:noMultiLvlLbl val="0"/>
      </c:catAx>
      <c:valAx>
        <c:axId val="275099064"/>
        <c:scaling>
          <c:orientation val="minMax"/>
        </c:scaling>
        <c:delete val="1"/>
        <c:axPos val="t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crossAx val="2139684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rgbClr val="49555D"/>
          </a:solidFill>
        </a:defRPr>
      </a:pPr>
      <a:endParaRPr lang="nl-BE"/>
    </a:p>
  </c:txPr>
  <c:externalData r:id="rId3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Blad1!$A$6</c:f>
              <c:strCache>
                <c:ptCount val="1"/>
                <c:pt idx="0">
                  <c:v>Uiterst tevreden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nl-B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Blad1!$B$5:$F$5</c:f>
              <c:strCache>
                <c:ptCount val="5"/>
                <c:pt idx="0">
                  <c:v>Doorstroming bezoekers (n=515)</c:v>
                </c:pt>
                <c:pt idx="1">
                  <c:v>Toegankelijkheid (n=417)</c:v>
                </c:pt>
                <c:pt idx="2">
                  <c:v>Leesbaarheid informatieborden (n=515)</c:v>
                </c:pt>
                <c:pt idx="3">
                  <c:v>Aanpak persoonlijke verhalen (n=418)</c:v>
                </c:pt>
                <c:pt idx="4">
                  <c:v>Duidelijkheid wandelgids (n=296)</c:v>
                </c:pt>
              </c:strCache>
            </c:strRef>
          </c:cat>
          <c:val>
            <c:numRef>
              <c:f>Blad1!$B$6:$F$6</c:f>
              <c:numCache>
                <c:formatCode>0</c:formatCode>
                <c:ptCount val="5"/>
                <c:pt idx="0">
                  <c:v>33</c:v>
                </c:pt>
                <c:pt idx="1">
                  <c:v>36.941369413694133</c:v>
                </c:pt>
                <c:pt idx="2">
                  <c:v>27</c:v>
                </c:pt>
                <c:pt idx="3">
                  <c:v>20.278060359443877</c:v>
                </c:pt>
                <c:pt idx="4">
                  <c:v>19.952494061757719</c:v>
                </c:pt>
              </c:numCache>
            </c:numRef>
          </c:val>
        </c:ser>
        <c:ser>
          <c:idx val="1"/>
          <c:order val="1"/>
          <c:tx>
            <c:strRef>
              <c:f>Blad1!$A$7</c:f>
              <c:strCache>
                <c:ptCount val="1"/>
                <c:pt idx="0">
                  <c:v>Zeer tevreden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nl-B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Blad1!$B$5:$F$5</c:f>
              <c:strCache>
                <c:ptCount val="5"/>
                <c:pt idx="0">
                  <c:v>Doorstroming bezoekers (n=515)</c:v>
                </c:pt>
                <c:pt idx="1">
                  <c:v>Toegankelijkheid (n=417)</c:v>
                </c:pt>
                <c:pt idx="2">
                  <c:v>Leesbaarheid informatieborden (n=515)</c:v>
                </c:pt>
                <c:pt idx="3">
                  <c:v>Aanpak persoonlijke verhalen (n=418)</c:v>
                </c:pt>
                <c:pt idx="4">
                  <c:v>Duidelijkheid wandelgids (n=296)</c:v>
                </c:pt>
              </c:strCache>
            </c:strRef>
          </c:cat>
          <c:val>
            <c:numRef>
              <c:f>Blad1!$B$7:$F$7</c:f>
              <c:numCache>
                <c:formatCode>0</c:formatCode>
                <c:ptCount val="5"/>
                <c:pt idx="0">
                  <c:v>49</c:v>
                </c:pt>
                <c:pt idx="1">
                  <c:v>45.551455514555144</c:v>
                </c:pt>
                <c:pt idx="2">
                  <c:v>48</c:v>
                </c:pt>
                <c:pt idx="3">
                  <c:v>43.540183112919635</c:v>
                </c:pt>
                <c:pt idx="4">
                  <c:v>36.401425178147271</c:v>
                </c:pt>
              </c:numCache>
            </c:numRef>
          </c:val>
        </c:ser>
        <c:ser>
          <c:idx val="2"/>
          <c:order val="2"/>
          <c:tx>
            <c:strRef>
              <c:f>Blad1!$A$8</c:f>
              <c:strCache>
                <c:ptCount val="1"/>
                <c:pt idx="0">
                  <c:v>Tevreden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nl-B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Blad1!$B$5:$F$5</c:f>
              <c:strCache>
                <c:ptCount val="5"/>
                <c:pt idx="0">
                  <c:v>Doorstroming bezoekers (n=515)</c:v>
                </c:pt>
                <c:pt idx="1">
                  <c:v>Toegankelijkheid (n=417)</c:v>
                </c:pt>
                <c:pt idx="2">
                  <c:v>Leesbaarheid informatieborden (n=515)</c:v>
                </c:pt>
                <c:pt idx="3">
                  <c:v>Aanpak persoonlijke verhalen (n=418)</c:v>
                </c:pt>
                <c:pt idx="4">
                  <c:v>Duidelijkheid wandelgids (n=296)</c:v>
                </c:pt>
              </c:strCache>
            </c:strRef>
          </c:cat>
          <c:val>
            <c:numRef>
              <c:f>Blad1!$B$8:$F$8</c:f>
              <c:numCache>
                <c:formatCode>0</c:formatCode>
                <c:ptCount val="5"/>
                <c:pt idx="0">
                  <c:v>17</c:v>
                </c:pt>
                <c:pt idx="1">
                  <c:v>14.883148831488317</c:v>
                </c:pt>
                <c:pt idx="2">
                  <c:v>18</c:v>
                </c:pt>
                <c:pt idx="3">
                  <c:v>32.858596134282806</c:v>
                </c:pt>
                <c:pt idx="4">
                  <c:v>26.425178147268408</c:v>
                </c:pt>
              </c:numCache>
            </c:numRef>
          </c:val>
        </c:ser>
        <c:ser>
          <c:idx val="3"/>
          <c:order val="3"/>
          <c:tx>
            <c:strRef>
              <c:f>Blad1!$A$9</c:f>
              <c:strCache>
                <c:ptCount val="1"/>
                <c:pt idx="0">
                  <c:v>Niet echt tevreden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nl-B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nl-B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nl-B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nl-B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Blad1!$B$5:$F$5</c:f>
              <c:strCache>
                <c:ptCount val="5"/>
                <c:pt idx="0">
                  <c:v>Doorstroming bezoekers (n=515)</c:v>
                </c:pt>
                <c:pt idx="1">
                  <c:v>Toegankelijkheid (n=417)</c:v>
                </c:pt>
                <c:pt idx="2">
                  <c:v>Leesbaarheid informatieborden (n=515)</c:v>
                </c:pt>
                <c:pt idx="3">
                  <c:v>Aanpak persoonlijke verhalen (n=418)</c:v>
                </c:pt>
                <c:pt idx="4">
                  <c:v>Duidelijkheid wandelgids (n=296)</c:v>
                </c:pt>
              </c:strCache>
            </c:strRef>
          </c:cat>
          <c:val>
            <c:numRef>
              <c:f>Blad1!$B$9:$F$9</c:f>
              <c:numCache>
                <c:formatCode>0</c:formatCode>
                <c:ptCount val="5"/>
                <c:pt idx="0">
                  <c:v>1</c:v>
                </c:pt>
                <c:pt idx="1">
                  <c:v>1.8860188601886021</c:v>
                </c:pt>
                <c:pt idx="2">
                  <c:v>6</c:v>
                </c:pt>
                <c:pt idx="3">
                  <c:v>2.7127839945744321</c:v>
                </c:pt>
                <c:pt idx="4">
                  <c:v>8.4323040380047516</c:v>
                </c:pt>
              </c:numCache>
            </c:numRef>
          </c:val>
        </c:ser>
        <c:ser>
          <c:idx val="4"/>
          <c:order val="4"/>
          <c:tx>
            <c:strRef>
              <c:f>Blad1!$A$10</c:f>
              <c:strCache>
                <c:ptCount val="1"/>
                <c:pt idx="0">
                  <c:v>Helemaal niet tevreden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nl-B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Blad1!$B$5:$F$5</c:f>
              <c:strCache>
                <c:ptCount val="5"/>
                <c:pt idx="0">
                  <c:v>Doorstroming bezoekers (n=515)</c:v>
                </c:pt>
                <c:pt idx="1">
                  <c:v>Toegankelijkheid (n=417)</c:v>
                </c:pt>
                <c:pt idx="2">
                  <c:v>Leesbaarheid informatieborden (n=515)</c:v>
                </c:pt>
                <c:pt idx="3">
                  <c:v>Aanpak persoonlijke verhalen (n=418)</c:v>
                </c:pt>
                <c:pt idx="4">
                  <c:v>Duidelijkheid wandelgids (n=296)</c:v>
                </c:pt>
              </c:strCache>
            </c:strRef>
          </c:cat>
          <c:val>
            <c:numRef>
              <c:f>Blad1!$B$10:$F$10</c:f>
              <c:numCache>
                <c:formatCode>0</c:formatCode>
                <c:ptCount val="5"/>
                <c:pt idx="0">
                  <c:v>0</c:v>
                </c:pt>
                <c:pt idx="1">
                  <c:v>0.73800738007380073</c:v>
                </c:pt>
                <c:pt idx="2">
                  <c:v>0</c:v>
                </c:pt>
                <c:pt idx="3">
                  <c:v>0.61037639877924721</c:v>
                </c:pt>
                <c:pt idx="4">
                  <c:v>8.7885985748218527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75103376"/>
        <c:axId val="271767496"/>
      </c:barChart>
      <c:catAx>
        <c:axId val="27510337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nl-BE"/>
          </a:p>
        </c:txPr>
        <c:crossAx val="271767496"/>
        <c:crosses val="autoZero"/>
        <c:auto val="1"/>
        <c:lblAlgn val="ctr"/>
        <c:lblOffset val="100"/>
        <c:noMultiLvlLbl val="0"/>
      </c:catAx>
      <c:valAx>
        <c:axId val="271767496"/>
        <c:scaling>
          <c:orientation val="minMax"/>
        </c:scaling>
        <c:delete val="1"/>
        <c:axPos val="t"/>
        <c:numFmt formatCode="0%" sourceLinked="1"/>
        <c:majorTickMark val="none"/>
        <c:minorTickMark val="none"/>
        <c:tickLblPos val="nextTo"/>
        <c:crossAx val="2751033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1.6616522088136361E-2"/>
          <c:y val="0.86304833650961854"/>
          <c:w val="0.97138093264912506"/>
          <c:h val="0.1335599463307495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nl-B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50">
          <a:solidFill>
            <a:schemeClr val="tx1"/>
          </a:solidFill>
        </a:defRPr>
      </a:pPr>
      <a:endParaRPr lang="nl-BE"/>
    </a:p>
  </c:txPr>
  <c:externalData r:id="rId3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Tevredenheid!$A$210</c:f>
              <c:strCache>
                <c:ptCount val="1"/>
                <c:pt idx="0">
                  <c:v>Uiterst tevreden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nl-B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Tevredenheid!$B$209:$F$209</c:f>
              <c:strCache>
                <c:ptCount val="5"/>
                <c:pt idx="0">
                  <c:v>Duidelijkheid wandelgids (n=46)</c:v>
                </c:pt>
                <c:pt idx="1">
                  <c:v>Leesbaarheid informatieborden  (n=71)</c:v>
                </c:pt>
                <c:pt idx="2">
                  <c:v>Doorstroming bezoekers (n=71)</c:v>
                </c:pt>
                <c:pt idx="3">
                  <c:v>Toegankelijkheid (n=56)</c:v>
                </c:pt>
                <c:pt idx="4">
                  <c:v>Aanpak persoonlijke verhalen (n=70)</c:v>
                </c:pt>
              </c:strCache>
            </c:strRef>
          </c:cat>
          <c:val>
            <c:numRef>
              <c:f>Tevredenheid!$B$210:$F$210</c:f>
              <c:numCache>
                <c:formatCode>General</c:formatCode>
                <c:ptCount val="5"/>
                <c:pt idx="0" formatCode="0">
                  <c:v>39.958699019101701</c:v>
                </c:pt>
                <c:pt idx="1">
                  <c:v>36</c:v>
                </c:pt>
                <c:pt idx="2">
                  <c:v>28</c:v>
                </c:pt>
                <c:pt idx="3" formatCode="0">
                  <c:v>35.77405857740586</c:v>
                </c:pt>
                <c:pt idx="4" formatCode="0">
                  <c:v>31.556802244039272</c:v>
                </c:pt>
              </c:numCache>
            </c:numRef>
          </c:val>
        </c:ser>
        <c:ser>
          <c:idx val="1"/>
          <c:order val="1"/>
          <c:tx>
            <c:strRef>
              <c:f>Tevredenheid!$A$211</c:f>
              <c:strCache>
                <c:ptCount val="1"/>
                <c:pt idx="0">
                  <c:v>Zeer tevreden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0"/>
              <a:lstStyle/>
              <a:p>
                <a:pPr algn="ctr">
                  <a:defRPr lang="nl-BE"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nl-B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Tevredenheid!$B$209:$F$209</c:f>
              <c:strCache>
                <c:ptCount val="5"/>
                <c:pt idx="0">
                  <c:v>Duidelijkheid wandelgids (n=46)</c:v>
                </c:pt>
                <c:pt idx="1">
                  <c:v>Leesbaarheid informatieborden  (n=71)</c:v>
                </c:pt>
                <c:pt idx="2">
                  <c:v>Doorstroming bezoekers (n=71)</c:v>
                </c:pt>
                <c:pt idx="3">
                  <c:v>Toegankelijkheid (n=56)</c:v>
                </c:pt>
                <c:pt idx="4">
                  <c:v>Aanpak persoonlijke verhalen (n=70)</c:v>
                </c:pt>
              </c:strCache>
            </c:strRef>
          </c:cat>
          <c:val>
            <c:numRef>
              <c:f>Tevredenheid!$B$211:$F$211</c:f>
              <c:numCache>
                <c:formatCode>General</c:formatCode>
                <c:ptCount val="5"/>
                <c:pt idx="0" formatCode="0">
                  <c:v>43.624161073825505</c:v>
                </c:pt>
                <c:pt idx="1">
                  <c:v>46</c:v>
                </c:pt>
                <c:pt idx="2">
                  <c:v>58</c:v>
                </c:pt>
                <c:pt idx="3" formatCode="0">
                  <c:v>40.027894002789402</c:v>
                </c:pt>
                <c:pt idx="4" formatCode="0">
                  <c:v>38.849929873772794</c:v>
                </c:pt>
              </c:numCache>
            </c:numRef>
          </c:val>
        </c:ser>
        <c:ser>
          <c:idx val="2"/>
          <c:order val="2"/>
          <c:tx>
            <c:strRef>
              <c:f>Tevredenheid!$A$212</c:f>
              <c:strCache>
                <c:ptCount val="1"/>
                <c:pt idx="0">
                  <c:v>Tevreden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0"/>
              <a:lstStyle/>
              <a:p>
                <a:pPr algn="ctr">
                  <a:defRPr lang="nl-BE"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nl-B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Tevredenheid!$B$209:$F$209</c:f>
              <c:strCache>
                <c:ptCount val="5"/>
                <c:pt idx="0">
                  <c:v>Duidelijkheid wandelgids (n=46)</c:v>
                </c:pt>
                <c:pt idx="1">
                  <c:v>Leesbaarheid informatieborden  (n=71)</c:v>
                </c:pt>
                <c:pt idx="2">
                  <c:v>Doorstroming bezoekers (n=71)</c:v>
                </c:pt>
                <c:pt idx="3">
                  <c:v>Toegankelijkheid (n=56)</c:v>
                </c:pt>
                <c:pt idx="4">
                  <c:v>Aanpak persoonlijke verhalen (n=70)</c:v>
                </c:pt>
              </c:strCache>
            </c:strRef>
          </c:cat>
          <c:val>
            <c:numRef>
              <c:f>Tevredenheid!$B$212:$F$212</c:f>
              <c:numCache>
                <c:formatCode>General</c:formatCode>
                <c:ptCount val="5"/>
                <c:pt idx="0" formatCode="0">
                  <c:v>14.352090862157976</c:v>
                </c:pt>
                <c:pt idx="1">
                  <c:v>16</c:v>
                </c:pt>
                <c:pt idx="2">
                  <c:v>13</c:v>
                </c:pt>
                <c:pt idx="3" formatCode="0">
                  <c:v>20.711297071129707</c:v>
                </c:pt>
                <c:pt idx="4" formatCode="0">
                  <c:v>26.577840112201962</c:v>
                </c:pt>
              </c:numCache>
            </c:numRef>
          </c:val>
        </c:ser>
        <c:ser>
          <c:idx val="3"/>
          <c:order val="3"/>
          <c:tx>
            <c:strRef>
              <c:f>Tevredenheid!$A$213</c:f>
              <c:strCache>
                <c:ptCount val="1"/>
                <c:pt idx="0">
                  <c:v>Niet echt tevreden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cat>
            <c:strRef>
              <c:f>Tevredenheid!$B$209:$F$209</c:f>
              <c:strCache>
                <c:ptCount val="5"/>
                <c:pt idx="0">
                  <c:v>Duidelijkheid wandelgids (n=46)</c:v>
                </c:pt>
                <c:pt idx="1">
                  <c:v>Leesbaarheid informatieborden  (n=71)</c:v>
                </c:pt>
                <c:pt idx="2">
                  <c:v>Doorstroming bezoekers (n=71)</c:v>
                </c:pt>
                <c:pt idx="3">
                  <c:v>Toegankelijkheid (n=56)</c:v>
                </c:pt>
                <c:pt idx="4">
                  <c:v>Aanpak persoonlijke verhalen (n=70)</c:v>
                </c:pt>
              </c:strCache>
            </c:strRef>
          </c:cat>
          <c:val>
            <c:numRef>
              <c:f>Tevredenheid!$B$213:$F$213</c:f>
              <c:numCache>
                <c:formatCode>General</c:formatCode>
                <c:ptCount val="5"/>
                <c:pt idx="0" formatCode="0">
                  <c:v>0.82601961796592671</c:v>
                </c:pt>
                <c:pt idx="1">
                  <c:v>3</c:v>
                </c:pt>
                <c:pt idx="2">
                  <c:v>1</c:v>
                </c:pt>
                <c:pt idx="3" formatCode="0">
                  <c:v>1.1157601115760112</c:v>
                </c:pt>
                <c:pt idx="4" formatCode="0">
                  <c:v>0</c:v>
                </c:pt>
              </c:numCache>
            </c:numRef>
          </c:val>
        </c:ser>
        <c:ser>
          <c:idx val="4"/>
          <c:order val="4"/>
          <c:tx>
            <c:strRef>
              <c:f>Tevredenheid!$A$214</c:f>
              <c:strCache>
                <c:ptCount val="1"/>
                <c:pt idx="0">
                  <c:v>Helemaal niet tevreden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cat>
            <c:strRef>
              <c:f>Tevredenheid!$B$209:$F$209</c:f>
              <c:strCache>
                <c:ptCount val="5"/>
                <c:pt idx="0">
                  <c:v>Duidelijkheid wandelgids (n=46)</c:v>
                </c:pt>
                <c:pt idx="1">
                  <c:v>Leesbaarheid informatieborden  (n=71)</c:v>
                </c:pt>
                <c:pt idx="2">
                  <c:v>Doorstroming bezoekers (n=71)</c:v>
                </c:pt>
                <c:pt idx="3">
                  <c:v>Toegankelijkheid (n=56)</c:v>
                </c:pt>
                <c:pt idx="4">
                  <c:v>Aanpak persoonlijke verhalen (n=70)</c:v>
                </c:pt>
              </c:strCache>
            </c:strRef>
          </c:cat>
          <c:val>
            <c:numRef>
              <c:f>Tevredenheid!$B$214:$F$214</c:f>
              <c:numCache>
                <c:formatCode>General</c:formatCode>
                <c:ptCount val="5"/>
                <c:pt idx="0" formatCode="0">
                  <c:v>1.23902942694889</c:v>
                </c:pt>
                <c:pt idx="1">
                  <c:v>0</c:v>
                </c:pt>
                <c:pt idx="2">
                  <c:v>0</c:v>
                </c:pt>
                <c:pt idx="3" formatCode="0">
                  <c:v>2.3709902370990235</c:v>
                </c:pt>
                <c:pt idx="4" formatCode="0">
                  <c:v>3.0154277699859748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71768280"/>
        <c:axId val="271768672"/>
      </c:barChart>
      <c:catAx>
        <c:axId val="27176828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nl-BE"/>
          </a:p>
        </c:txPr>
        <c:crossAx val="271768672"/>
        <c:crosses val="autoZero"/>
        <c:auto val="1"/>
        <c:lblAlgn val="ctr"/>
        <c:lblOffset val="100"/>
        <c:noMultiLvlLbl val="0"/>
      </c:catAx>
      <c:valAx>
        <c:axId val="271768672"/>
        <c:scaling>
          <c:orientation val="minMax"/>
        </c:scaling>
        <c:delete val="1"/>
        <c:axPos val="t"/>
        <c:numFmt formatCode="0%" sourceLinked="1"/>
        <c:majorTickMark val="none"/>
        <c:minorTickMark val="none"/>
        <c:tickLblPos val="nextTo"/>
        <c:crossAx val="2717682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9.0850207582113297E-3"/>
          <c:y val="0.84208932755400179"/>
          <c:w val="0.96984369590002417"/>
          <c:h val="0.1370314260059508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nl-B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chemeClr val="tx1"/>
          </a:solidFill>
        </a:defRPr>
      </a:pPr>
      <a:endParaRPr lang="nl-BE"/>
    </a:p>
  </c:txPr>
  <c:externalData r:id="rId3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Blad2!$A$3</c:f>
              <c:strCache>
                <c:ptCount val="1"/>
                <c:pt idx="0">
                  <c:v>Uiterst tevreden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nl-B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Blad2!$B$2:$F$2</c:f>
              <c:strCache>
                <c:ptCount val="5"/>
                <c:pt idx="0">
                  <c:v>Leesbaarheid informatieborden (n=55)</c:v>
                </c:pt>
                <c:pt idx="1">
                  <c:v>Aanpak persoonlijke verhalen (n=53)</c:v>
                </c:pt>
                <c:pt idx="2">
                  <c:v>Doorstroming bezoekers (n=55)</c:v>
                </c:pt>
                <c:pt idx="3">
                  <c:v>Toegankelijkheid (n=49)</c:v>
                </c:pt>
                <c:pt idx="4">
                  <c:v>Duidelijkheid wandelgids (n=38)</c:v>
                </c:pt>
              </c:strCache>
            </c:strRef>
          </c:cat>
          <c:val>
            <c:numRef>
              <c:f>Blad2!$B$3:$F$3</c:f>
              <c:numCache>
                <c:formatCode>0</c:formatCode>
                <c:ptCount val="5"/>
                <c:pt idx="0">
                  <c:v>35.931558935361217</c:v>
                </c:pt>
                <c:pt idx="1">
                  <c:v>30.059820538384844</c:v>
                </c:pt>
                <c:pt idx="2">
                  <c:v>33.966745843230406</c:v>
                </c:pt>
                <c:pt idx="3">
                  <c:v>39.958699019101701</c:v>
                </c:pt>
                <c:pt idx="4">
                  <c:v>35.77405857740586</c:v>
                </c:pt>
              </c:numCache>
            </c:numRef>
          </c:val>
        </c:ser>
        <c:ser>
          <c:idx val="1"/>
          <c:order val="1"/>
          <c:tx>
            <c:strRef>
              <c:f>Blad2!$A$4</c:f>
              <c:strCache>
                <c:ptCount val="1"/>
                <c:pt idx="0">
                  <c:v>Zeer tevreden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0"/>
              <a:lstStyle/>
              <a:p>
                <a:pPr algn="ctr">
                  <a:defRPr lang="nl-BE"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nl-B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Blad2!$B$2:$F$2</c:f>
              <c:strCache>
                <c:ptCount val="5"/>
                <c:pt idx="0">
                  <c:v>Leesbaarheid informatieborden (n=55)</c:v>
                </c:pt>
                <c:pt idx="1">
                  <c:v>Aanpak persoonlijke verhalen (n=53)</c:v>
                </c:pt>
                <c:pt idx="2">
                  <c:v>Doorstroming bezoekers (n=55)</c:v>
                </c:pt>
                <c:pt idx="3">
                  <c:v>Toegankelijkheid (n=49)</c:v>
                </c:pt>
                <c:pt idx="4">
                  <c:v>Duidelijkheid wandelgids (n=38)</c:v>
                </c:pt>
              </c:strCache>
            </c:strRef>
          </c:cat>
          <c:val>
            <c:numRef>
              <c:f>Blad2!$B$4:$F$4</c:f>
              <c:numCache>
                <c:formatCode>0</c:formatCode>
                <c:ptCount val="5"/>
                <c:pt idx="0">
                  <c:v>56.463878326996195</c:v>
                </c:pt>
                <c:pt idx="1">
                  <c:v>57.128614157527416</c:v>
                </c:pt>
                <c:pt idx="2">
                  <c:v>52.684085510688838</c:v>
                </c:pt>
                <c:pt idx="3">
                  <c:v>43.624161073825505</c:v>
                </c:pt>
                <c:pt idx="4">
                  <c:v>40.027894002789402</c:v>
                </c:pt>
              </c:numCache>
            </c:numRef>
          </c:val>
        </c:ser>
        <c:ser>
          <c:idx val="2"/>
          <c:order val="2"/>
          <c:tx>
            <c:strRef>
              <c:f>Blad2!$A$5</c:f>
              <c:strCache>
                <c:ptCount val="1"/>
                <c:pt idx="0">
                  <c:v>Tevreden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0"/>
              <a:lstStyle/>
              <a:p>
                <a:pPr algn="ctr">
                  <a:defRPr lang="nl-BE"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nl-B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Blad2!$B$2:$F$2</c:f>
              <c:strCache>
                <c:ptCount val="5"/>
                <c:pt idx="0">
                  <c:v>Leesbaarheid informatieborden (n=55)</c:v>
                </c:pt>
                <c:pt idx="1">
                  <c:v>Aanpak persoonlijke verhalen (n=53)</c:v>
                </c:pt>
                <c:pt idx="2">
                  <c:v>Doorstroming bezoekers (n=55)</c:v>
                </c:pt>
                <c:pt idx="3">
                  <c:v>Toegankelijkheid (n=49)</c:v>
                </c:pt>
                <c:pt idx="4">
                  <c:v>Duidelijkheid wandelgids (n=38)</c:v>
                </c:pt>
              </c:strCache>
            </c:strRef>
          </c:cat>
          <c:val>
            <c:numRef>
              <c:f>Blad2!$B$5:$F$5</c:f>
              <c:numCache>
                <c:formatCode>0</c:formatCode>
                <c:ptCount val="5"/>
                <c:pt idx="0">
                  <c:v>7.1292775665399235</c:v>
                </c:pt>
                <c:pt idx="1">
                  <c:v>10.867397806580259</c:v>
                </c:pt>
                <c:pt idx="2">
                  <c:v>11.306413301662706</c:v>
                </c:pt>
                <c:pt idx="3">
                  <c:v>14.352090862157976</c:v>
                </c:pt>
                <c:pt idx="4">
                  <c:v>20.711297071129707</c:v>
                </c:pt>
              </c:numCache>
            </c:numRef>
          </c:val>
        </c:ser>
        <c:ser>
          <c:idx val="3"/>
          <c:order val="3"/>
          <c:tx>
            <c:strRef>
              <c:f>Blad2!$A$6</c:f>
              <c:strCache>
                <c:ptCount val="1"/>
                <c:pt idx="0">
                  <c:v>Niet echt tevreden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0"/>
              <a:lstStyle/>
              <a:p>
                <a:pPr algn="ctr">
                  <a:defRPr lang="nl-BE"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nl-B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Blad2!$B$2:$F$2</c:f>
              <c:strCache>
                <c:ptCount val="5"/>
                <c:pt idx="0">
                  <c:v>Leesbaarheid informatieborden (n=55)</c:v>
                </c:pt>
                <c:pt idx="1">
                  <c:v>Aanpak persoonlijke verhalen (n=53)</c:v>
                </c:pt>
                <c:pt idx="2">
                  <c:v>Doorstroming bezoekers (n=55)</c:v>
                </c:pt>
                <c:pt idx="3">
                  <c:v>Toegankelijkheid (n=49)</c:v>
                </c:pt>
                <c:pt idx="4">
                  <c:v>Duidelijkheid wandelgids (n=38)</c:v>
                </c:pt>
              </c:strCache>
            </c:strRef>
          </c:cat>
          <c:val>
            <c:numRef>
              <c:f>Blad2!$B$6:$F$6</c:f>
              <c:numCache>
                <c:formatCode>0</c:formatCode>
                <c:ptCount val="5"/>
                <c:pt idx="0">
                  <c:v>0.47528517110266161</c:v>
                </c:pt>
                <c:pt idx="1">
                  <c:v>1.9441674975074776</c:v>
                </c:pt>
                <c:pt idx="2">
                  <c:v>2.0427553444180524</c:v>
                </c:pt>
                <c:pt idx="3">
                  <c:v>0.82601961796592671</c:v>
                </c:pt>
                <c:pt idx="4">
                  <c:v>1.1157601115760112</c:v>
                </c:pt>
              </c:numCache>
            </c:numRef>
          </c:val>
        </c:ser>
        <c:ser>
          <c:idx val="4"/>
          <c:order val="4"/>
          <c:tx>
            <c:strRef>
              <c:f>Blad2!$A$7</c:f>
              <c:strCache>
                <c:ptCount val="1"/>
                <c:pt idx="0">
                  <c:v>Helemaal niet tevreden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/>
          </c:spPr>
          <c:invertIfNegative val="0"/>
          <c:cat>
            <c:strRef>
              <c:f>Blad2!$B$2:$F$2</c:f>
              <c:strCache>
                <c:ptCount val="5"/>
                <c:pt idx="0">
                  <c:v>Leesbaarheid informatieborden (n=55)</c:v>
                </c:pt>
                <c:pt idx="1">
                  <c:v>Aanpak persoonlijke verhalen (n=53)</c:v>
                </c:pt>
                <c:pt idx="2">
                  <c:v>Doorstroming bezoekers (n=55)</c:v>
                </c:pt>
                <c:pt idx="3">
                  <c:v>Toegankelijkheid (n=49)</c:v>
                </c:pt>
                <c:pt idx="4">
                  <c:v>Duidelijkheid wandelgids (n=38)</c:v>
                </c:pt>
              </c:strCache>
            </c:strRef>
          </c:cat>
          <c:val>
            <c:numRef>
              <c:f>Blad2!$B$7:$F$7</c:f>
              <c:numCache>
                <c:formatCode>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1.23902942694889</c:v>
                </c:pt>
                <c:pt idx="4">
                  <c:v>2.3709902370990235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71769456"/>
        <c:axId val="271769848"/>
      </c:barChart>
      <c:catAx>
        <c:axId val="27176945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nl-BE"/>
          </a:p>
        </c:txPr>
        <c:crossAx val="271769848"/>
        <c:crosses val="autoZero"/>
        <c:auto val="1"/>
        <c:lblAlgn val="ctr"/>
        <c:lblOffset val="100"/>
        <c:noMultiLvlLbl val="0"/>
      </c:catAx>
      <c:valAx>
        <c:axId val="271769848"/>
        <c:scaling>
          <c:orientation val="minMax"/>
        </c:scaling>
        <c:delete val="1"/>
        <c:axPos val="t"/>
        <c:numFmt formatCode="0%" sourceLinked="1"/>
        <c:majorTickMark val="none"/>
        <c:minorTickMark val="none"/>
        <c:tickLblPos val="nextTo"/>
        <c:crossAx val="2717694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9.3055600260407243E-3"/>
          <c:y val="0.84906332434476706"/>
          <c:w val="0.97974056880492"/>
          <c:h val="0.130979544202165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nl-B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chemeClr val="tx1"/>
          </a:solidFill>
        </a:defRPr>
      </a:pPr>
      <a:endParaRPr lang="nl-BE"/>
    </a:p>
  </c:txPr>
  <c:externalData r:id="rId3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Aanbevelen!$A$73</c:f>
              <c:strCache>
                <c:ptCount val="1"/>
                <c:pt idx="0">
                  <c:v>Ja, zeker en vast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nl-B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Aanbevelen!$B$72:$E$72</c:f>
              <c:strCache>
                <c:ptCount val="4"/>
                <c:pt idx="0">
                  <c:v>Bezoeker TT (n=641)</c:v>
                </c:pt>
                <c:pt idx="1">
                  <c:v>Individuelen (n=515)</c:v>
                </c:pt>
                <c:pt idx="2">
                  <c:v>Groepsdeelnemers (n=71)</c:v>
                </c:pt>
                <c:pt idx="3">
                  <c:v>Scholen (n=55)</c:v>
                </c:pt>
              </c:strCache>
            </c:strRef>
          </c:cat>
          <c:val>
            <c:numRef>
              <c:f>Aanbevelen!$B$73:$E$73</c:f>
              <c:numCache>
                <c:formatCode>0</c:formatCode>
                <c:ptCount val="4"/>
                <c:pt idx="0">
                  <c:v>76.900000000000006</c:v>
                </c:pt>
                <c:pt idx="1">
                  <c:v>69.099999999999994</c:v>
                </c:pt>
                <c:pt idx="2">
                  <c:v>78.5</c:v>
                </c:pt>
                <c:pt idx="3">
                  <c:v>87</c:v>
                </c:pt>
              </c:numCache>
            </c:numRef>
          </c:val>
        </c:ser>
        <c:ser>
          <c:idx val="1"/>
          <c:order val="1"/>
          <c:tx>
            <c:strRef>
              <c:f>Aanbevelen!$A$74</c:f>
              <c:strCache>
                <c:ptCount val="1"/>
                <c:pt idx="0">
                  <c:v>Waarschijnlijk wel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nl-B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Aanbevelen!$B$72:$E$72</c:f>
              <c:strCache>
                <c:ptCount val="4"/>
                <c:pt idx="0">
                  <c:v>Bezoeker TT (n=641)</c:v>
                </c:pt>
                <c:pt idx="1">
                  <c:v>Individuelen (n=515)</c:v>
                </c:pt>
                <c:pt idx="2">
                  <c:v>Groepsdeelnemers (n=71)</c:v>
                </c:pt>
                <c:pt idx="3">
                  <c:v>Scholen (n=55)</c:v>
                </c:pt>
              </c:strCache>
            </c:strRef>
          </c:cat>
          <c:val>
            <c:numRef>
              <c:f>Aanbevelen!$B$74:$E$74</c:f>
              <c:numCache>
                <c:formatCode>0</c:formatCode>
                <c:ptCount val="4"/>
                <c:pt idx="0">
                  <c:v>20.7</c:v>
                </c:pt>
                <c:pt idx="1">
                  <c:v>26.3</c:v>
                </c:pt>
                <c:pt idx="2">
                  <c:v>20.200000000000003</c:v>
                </c:pt>
                <c:pt idx="3">
                  <c:v>13</c:v>
                </c:pt>
              </c:numCache>
            </c:numRef>
          </c:val>
        </c:ser>
        <c:ser>
          <c:idx val="2"/>
          <c:order val="2"/>
          <c:tx>
            <c:strRef>
              <c:f>Aanbevelen!$A$75</c:f>
              <c:strCache>
                <c:ptCount val="1"/>
                <c:pt idx="0">
                  <c:v>Waarschijnlijk niet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Aanbevelen!$B$72:$E$72</c:f>
              <c:strCache>
                <c:ptCount val="4"/>
                <c:pt idx="0">
                  <c:v>Bezoeker TT (n=641)</c:v>
                </c:pt>
                <c:pt idx="1">
                  <c:v>Individuelen (n=515)</c:v>
                </c:pt>
                <c:pt idx="2">
                  <c:v>Groepsdeelnemers (n=71)</c:v>
                </c:pt>
                <c:pt idx="3">
                  <c:v>Scholen (n=55)</c:v>
                </c:pt>
              </c:strCache>
            </c:strRef>
          </c:cat>
          <c:val>
            <c:numRef>
              <c:f>Aanbevelen!$B$75:$E$75</c:f>
              <c:numCache>
                <c:formatCode>0</c:formatCode>
                <c:ptCount val="4"/>
                <c:pt idx="0">
                  <c:v>1.5</c:v>
                </c:pt>
                <c:pt idx="1">
                  <c:v>2.5</c:v>
                </c:pt>
                <c:pt idx="2">
                  <c:v>1.3</c:v>
                </c:pt>
                <c:pt idx="3">
                  <c:v>0</c:v>
                </c:pt>
              </c:numCache>
            </c:numRef>
          </c:val>
        </c:ser>
        <c:ser>
          <c:idx val="3"/>
          <c:order val="3"/>
          <c:tx>
            <c:strRef>
              <c:f>Aanbevelen!$A$76</c:f>
              <c:strCache>
                <c:ptCount val="1"/>
                <c:pt idx="0">
                  <c:v>Nee, in geen geval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Aanbevelen!$B$72:$E$72</c:f>
              <c:strCache>
                <c:ptCount val="4"/>
                <c:pt idx="0">
                  <c:v>Bezoeker TT (n=641)</c:v>
                </c:pt>
                <c:pt idx="1">
                  <c:v>Individuelen (n=515)</c:v>
                </c:pt>
                <c:pt idx="2">
                  <c:v>Groepsdeelnemers (n=71)</c:v>
                </c:pt>
                <c:pt idx="3">
                  <c:v>Scholen (n=55)</c:v>
                </c:pt>
              </c:strCache>
            </c:strRef>
          </c:cat>
          <c:val>
            <c:numRef>
              <c:f>Aanbevelen!$B$76:$E$76</c:f>
              <c:numCache>
                <c:formatCode>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ser>
          <c:idx val="4"/>
          <c:order val="4"/>
          <c:tx>
            <c:strRef>
              <c:f>Aanbevelen!$A$77</c:f>
              <c:strCache>
                <c:ptCount val="1"/>
                <c:pt idx="0">
                  <c:v>Weet het niet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Aanbevelen!$B$72:$E$72</c:f>
              <c:strCache>
                <c:ptCount val="4"/>
                <c:pt idx="0">
                  <c:v>Bezoeker TT (n=641)</c:v>
                </c:pt>
                <c:pt idx="1">
                  <c:v>Individuelen (n=515)</c:v>
                </c:pt>
                <c:pt idx="2">
                  <c:v>Groepsdeelnemers (n=71)</c:v>
                </c:pt>
                <c:pt idx="3">
                  <c:v>Scholen (n=55)</c:v>
                </c:pt>
              </c:strCache>
            </c:strRef>
          </c:cat>
          <c:val>
            <c:numRef>
              <c:f>Aanbevelen!$B$77:$E$77</c:f>
              <c:numCache>
                <c:formatCode>0</c:formatCode>
                <c:ptCount val="4"/>
                <c:pt idx="0">
                  <c:v>0.89999999999999991</c:v>
                </c:pt>
                <c:pt idx="1">
                  <c:v>2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71770632"/>
        <c:axId val="271771024"/>
      </c:barChart>
      <c:catAx>
        <c:axId val="271770632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nl-BE"/>
          </a:p>
        </c:txPr>
        <c:crossAx val="271771024"/>
        <c:crosses val="autoZero"/>
        <c:auto val="1"/>
        <c:lblAlgn val="ctr"/>
        <c:lblOffset val="100"/>
        <c:noMultiLvlLbl val="0"/>
      </c:catAx>
      <c:valAx>
        <c:axId val="271771024"/>
        <c:scaling>
          <c:orientation val="minMax"/>
        </c:scaling>
        <c:delete val="1"/>
        <c:axPos val="t"/>
        <c:numFmt formatCode="0%" sourceLinked="1"/>
        <c:majorTickMark val="none"/>
        <c:minorTickMark val="none"/>
        <c:tickLblPos val="nextTo"/>
        <c:crossAx val="2717706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nl-B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50">
          <a:solidFill>
            <a:schemeClr val="tx1"/>
          </a:solidFill>
        </a:defRPr>
      </a:pPr>
      <a:endParaRPr lang="nl-BE"/>
    </a:p>
  </c:txPr>
  <c:externalData r:id="rId3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Stellingen!$B$95</c:f>
              <c:strCache>
                <c:ptCount val="1"/>
                <c:pt idx="0">
                  <c:v>Volledig akkoord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nl-B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Stellingen!$A$96:$A$99</c:f>
              <c:strCache>
                <c:ptCount val="4"/>
                <c:pt idx="0">
                  <c:v>Inzicht in organisatie zorg</c:v>
                </c:pt>
                <c:pt idx="1">
                  <c:v>Nadenken over medisch dilemma</c:v>
                </c:pt>
                <c:pt idx="2">
                  <c:v>Heldere kijk op vooruitgang medische wetenschap</c:v>
                </c:pt>
                <c:pt idx="3">
                  <c:v>Inzicht in belang individueel engagement</c:v>
                </c:pt>
              </c:strCache>
            </c:strRef>
          </c:cat>
          <c:val>
            <c:numRef>
              <c:f>Stellingen!$B$96:$B$99</c:f>
              <c:numCache>
                <c:formatCode>General</c:formatCode>
                <c:ptCount val="4"/>
                <c:pt idx="0">
                  <c:v>64</c:v>
                </c:pt>
                <c:pt idx="1">
                  <c:v>60</c:v>
                </c:pt>
                <c:pt idx="2">
                  <c:v>58</c:v>
                </c:pt>
                <c:pt idx="3">
                  <c:v>51</c:v>
                </c:pt>
              </c:numCache>
            </c:numRef>
          </c:val>
        </c:ser>
        <c:ser>
          <c:idx val="1"/>
          <c:order val="1"/>
          <c:tx>
            <c:strRef>
              <c:f>Stellingen!$C$95</c:f>
              <c:strCache>
                <c:ptCount val="1"/>
                <c:pt idx="0">
                  <c:v>Eerder akkoord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nl-B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Stellingen!$A$96:$A$99</c:f>
              <c:strCache>
                <c:ptCount val="4"/>
                <c:pt idx="0">
                  <c:v>Inzicht in organisatie zorg</c:v>
                </c:pt>
                <c:pt idx="1">
                  <c:v>Nadenken over medisch dilemma</c:v>
                </c:pt>
                <c:pt idx="2">
                  <c:v>Heldere kijk op vooruitgang medische wetenschap</c:v>
                </c:pt>
                <c:pt idx="3">
                  <c:v>Inzicht in belang individueel engagement</c:v>
                </c:pt>
              </c:strCache>
            </c:strRef>
          </c:cat>
          <c:val>
            <c:numRef>
              <c:f>Stellingen!$C$96:$C$99</c:f>
              <c:numCache>
                <c:formatCode>General</c:formatCode>
                <c:ptCount val="4"/>
                <c:pt idx="0">
                  <c:v>33</c:v>
                </c:pt>
                <c:pt idx="1">
                  <c:v>34</c:v>
                </c:pt>
                <c:pt idx="2">
                  <c:v>36</c:v>
                </c:pt>
                <c:pt idx="3">
                  <c:v>39</c:v>
                </c:pt>
              </c:numCache>
            </c:numRef>
          </c:val>
        </c:ser>
        <c:ser>
          <c:idx val="2"/>
          <c:order val="2"/>
          <c:tx>
            <c:strRef>
              <c:f>Stellingen!$D$95</c:f>
              <c:strCache>
                <c:ptCount val="1"/>
                <c:pt idx="0">
                  <c:v>Eerder niet akkoord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nl-B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Stellingen!$A$96:$A$99</c:f>
              <c:strCache>
                <c:ptCount val="4"/>
                <c:pt idx="0">
                  <c:v>Inzicht in organisatie zorg</c:v>
                </c:pt>
                <c:pt idx="1">
                  <c:v>Nadenken over medisch dilemma</c:v>
                </c:pt>
                <c:pt idx="2">
                  <c:v>Heldere kijk op vooruitgang medische wetenschap</c:v>
                </c:pt>
                <c:pt idx="3">
                  <c:v>Inzicht in belang individueel engagement</c:v>
                </c:pt>
              </c:strCache>
            </c:strRef>
          </c:cat>
          <c:val>
            <c:numRef>
              <c:f>Stellingen!$D$96:$D$99</c:f>
              <c:numCache>
                <c:formatCode>General</c:formatCode>
                <c:ptCount val="4"/>
                <c:pt idx="0">
                  <c:v>1</c:v>
                </c:pt>
                <c:pt idx="1">
                  <c:v>5</c:v>
                </c:pt>
                <c:pt idx="2">
                  <c:v>5</c:v>
                </c:pt>
                <c:pt idx="3">
                  <c:v>6</c:v>
                </c:pt>
              </c:numCache>
            </c:numRef>
          </c:val>
        </c:ser>
        <c:ser>
          <c:idx val="3"/>
          <c:order val="3"/>
          <c:tx>
            <c:strRef>
              <c:f>Stellingen!$E$95</c:f>
              <c:strCache>
                <c:ptCount val="1"/>
                <c:pt idx="0">
                  <c:v>Helemaal niet akkoord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cat>
            <c:strRef>
              <c:f>Stellingen!$A$96:$A$99</c:f>
              <c:strCache>
                <c:ptCount val="4"/>
                <c:pt idx="0">
                  <c:v>Inzicht in organisatie zorg</c:v>
                </c:pt>
                <c:pt idx="1">
                  <c:v>Nadenken over medisch dilemma</c:v>
                </c:pt>
                <c:pt idx="2">
                  <c:v>Heldere kijk op vooruitgang medische wetenschap</c:v>
                </c:pt>
                <c:pt idx="3">
                  <c:v>Inzicht in belang individueel engagement</c:v>
                </c:pt>
              </c:strCache>
            </c:strRef>
          </c:cat>
          <c:val>
            <c:numRef>
              <c:f>Stellingen!$E$96:$E$99</c:f>
              <c:numCache>
                <c:formatCode>General</c:formatCode>
                <c:ptCount val="4"/>
                <c:pt idx="0">
                  <c:v>1</c:v>
                </c:pt>
                <c:pt idx="1">
                  <c:v>1</c:v>
                </c:pt>
                <c:pt idx="2">
                  <c:v>0</c:v>
                </c:pt>
                <c:pt idx="3">
                  <c:v>1</c:v>
                </c:pt>
              </c:numCache>
            </c:numRef>
          </c:val>
        </c:ser>
        <c:ser>
          <c:idx val="4"/>
          <c:order val="4"/>
          <c:tx>
            <c:strRef>
              <c:f>Stellingen!$F$95</c:f>
              <c:strCache>
                <c:ptCount val="1"/>
                <c:pt idx="0">
                  <c:v>Geen mening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cat>
            <c:strRef>
              <c:f>Stellingen!$A$96:$A$99</c:f>
              <c:strCache>
                <c:ptCount val="4"/>
                <c:pt idx="0">
                  <c:v>Inzicht in organisatie zorg</c:v>
                </c:pt>
                <c:pt idx="1">
                  <c:v>Nadenken over medisch dilemma</c:v>
                </c:pt>
                <c:pt idx="2">
                  <c:v>Heldere kijk op vooruitgang medische wetenschap</c:v>
                </c:pt>
                <c:pt idx="3">
                  <c:v>Inzicht in belang individueel engagement</c:v>
                </c:pt>
              </c:strCache>
            </c:strRef>
          </c:cat>
          <c:val>
            <c:numRef>
              <c:f>Stellingen!$F$96:$F$99</c:f>
              <c:numCache>
                <c:formatCode>General</c:formatCode>
                <c:ptCount val="4"/>
                <c:pt idx="0">
                  <c:v>0</c:v>
                </c:pt>
                <c:pt idx="1">
                  <c:v>1</c:v>
                </c:pt>
                <c:pt idx="2">
                  <c:v>1</c:v>
                </c:pt>
                <c:pt idx="3">
                  <c:v>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71771808"/>
        <c:axId val="271772200"/>
      </c:barChart>
      <c:catAx>
        <c:axId val="27177180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nl-BE"/>
          </a:p>
        </c:txPr>
        <c:crossAx val="271772200"/>
        <c:crosses val="autoZero"/>
        <c:auto val="1"/>
        <c:lblAlgn val="ctr"/>
        <c:lblOffset val="100"/>
        <c:noMultiLvlLbl val="0"/>
      </c:catAx>
      <c:valAx>
        <c:axId val="271772200"/>
        <c:scaling>
          <c:orientation val="minMax"/>
        </c:scaling>
        <c:delete val="1"/>
        <c:axPos val="t"/>
        <c:numFmt formatCode="0%" sourceLinked="1"/>
        <c:majorTickMark val="none"/>
        <c:minorTickMark val="none"/>
        <c:tickLblPos val="nextTo"/>
        <c:crossAx val="2717718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1.8467062801635434E-2"/>
          <c:y val="0.81751433828592168"/>
          <c:w val="0.98114931666777205"/>
          <c:h val="0.1606701096303065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nl-B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50"/>
      </a:pPr>
      <a:endParaRPr lang="nl-BE"/>
    </a:p>
  </c:txPr>
  <c:externalData r:id="rId3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'Aanzet bezoek sites'!$A$76</c:f>
              <c:strCache>
                <c:ptCount val="1"/>
                <c:pt idx="0">
                  <c:v>Ja, zeker en vast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nl-B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'Aanzet bezoek sites'!$B$75:$E$75</c:f>
              <c:strCache>
                <c:ptCount val="4"/>
                <c:pt idx="0">
                  <c:v>Bezoeker TT (n=641)</c:v>
                </c:pt>
                <c:pt idx="1">
                  <c:v>Individuelen (n=515)</c:v>
                </c:pt>
                <c:pt idx="2">
                  <c:v>Groepsdeelnemers (n=71)</c:v>
                </c:pt>
                <c:pt idx="3">
                  <c:v>Scholen (n=55)</c:v>
                </c:pt>
              </c:strCache>
            </c:strRef>
          </c:cat>
          <c:val>
            <c:numRef>
              <c:f>'Aanzet bezoek sites'!$B$76:$E$76</c:f>
              <c:numCache>
                <c:formatCode>0</c:formatCode>
                <c:ptCount val="4"/>
                <c:pt idx="0">
                  <c:v>67.600000000000009</c:v>
                </c:pt>
                <c:pt idx="1">
                  <c:v>66.400000000000006</c:v>
                </c:pt>
                <c:pt idx="2">
                  <c:v>70.099999999999994</c:v>
                </c:pt>
                <c:pt idx="3">
                  <c:v>67.800000000000011</c:v>
                </c:pt>
              </c:numCache>
            </c:numRef>
          </c:val>
        </c:ser>
        <c:ser>
          <c:idx val="1"/>
          <c:order val="1"/>
          <c:tx>
            <c:strRef>
              <c:f>'Aanzet bezoek sites'!$A$77</c:f>
              <c:strCache>
                <c:ptCount val="1"/>
                <c:pt idx="0">
                  <c:v>Ja, in zekere mate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nl-B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'Aanzet bezoek sites'!$B$75:$E$75</c:f>
              <c:strCache>
                <c:ptCount val="4"/>
                <c:pt idx="0">
                  <c:v>Bezoeker TT (n=641)</c:v>
                </c:pt>
                <c:pt idx="1">
                  <c:v>Individuelen (n=515)</c:v>
                </c:pt>
                <c:pt idx="2">
                  <c:v>Groepsdeelnemers (n=71)</c:v>
                </c:pt>
                <c:pt idx="3">
                  <c:v>Scholen (n=55)</c:v>
                </c:pt>
              </c:strCache>
            </c:strRef>
          </c:cat>
          <c:val>
            <c:numRef>
              <c:f>'Aanzet bezoek sites'!$B$77:$E$77</c:f>
              <c:numCache>
                <c:formatCode>0</c:formatCode>
                <c:ptCount val="4"/>
                <c:pt idx="0">
                  <c:v>19.8</c:v>
                </c:pt>
                <c:pt idx="1">
                  <c:v>21</c:v>
                </c:pt>
                <c:pt idx="2">
                  <c:v>22.7</c:v>
                </c:pt>
                <c:pt idx="3">
                  <c:v>16.100000000000001</c:v>
                </c:pt>
              </c:numCache>
            </c:numRef>
          </c:val>
        </c:ser>
        <c:ser>
          <c:idx val="2"/>
          <c:order val="2"/>
          <c:tx>
            <c:strRef>
              <c:f>'Aanzet bezoek sites'!$A$78</c:f>
              <c:strCache>
                <c:ptCount val="1"/>
                <c:pt idx="0">
                  <c:v>In beperkte mate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nl-B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'Aanzet bezoek sites'!$B$75:$E$75</c:f>
              <c:strCache>
                <c:ptCount val="4"/>
                <c:pt idx="0">
                  <c:v>Bezoeker TT (n=641)</c:v>
                </c:pt>
                <c:pt idx="1">
                  <c:v>Individuelen (n=515)</c:v>
                </c:pt>
                <c:pt idx="2">
                  <c:v>Groepsdeelnemers (n=71)</c:v>
                </c:pt>
                <c:pt idx="3">
                  <c:v>Scholen (n=55)</c:v>
                </c:pt>
              </c:strCache>
            </c:strRef>
          </c:cat>
          <c:val>
            <c:numRef>
              <c:f>'Aanzet bezoek sites'!$B$78:$E$78</c:f>
              <c:numCache>
                <c:formatCode>0</c:formatCode>
                <c:ptCount val="4"/>
                <c:pt idx="0">
                  <c:v>6.6000000000000005</c:v>
                </c:pt>
                <c:pt idx="1">
                  <c:v>5.0999999999999996</c:v>
                </c:pt>
                <c:pt idx="2">
                  <c:v>2.8000000000000003</c:v>
                </c:pt>
                <c:pt idx="3">
                  <c:v>11.4</c:v>
                </c:pt>
              </c:numCache>
            </c:numRef>
          </c:val>
        </c:ser>
        <c:ser>
          <c:idx val="3"/>
          <c:order val="3"/>
          <c:tx>
            <c:strRef>
              <c:f>'Aanzet bezoek sites'!$A$79</c:f>
              <c:strCache>
                <c:ptCount val="1"/>
                <c:pt idx="0">
                  <c:v>Nee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nl-B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'Aanzet bezoek sites'!$B$75:$E$75</c:f>
              <c:strCache>
                <c:ptCount val="4"/>
                <c:pt idx="0">
                  <c:v>Bezoeker TT (n=641)</c:v>
                </c:pt>
                <c:pt idx="1">
                  <c:v>Individuelen (n=515)</c:v>
                </c:pt>
                <c:pt idx="2">
                  <c:v>Groepsdeelnemers (n=71)</c:v>
                </c:pt>
                <c:pt idx="3">
                  <c:v>Scholen (n=55)</c:v>
                </c:pt>
              </c:strCache>
            </c:strRef>
          </c:cat>
          <c:val>
            <c:numRef>
              <c:f>'Aanzet bezoek sites'!$B$79:$E$79</c:f>
              <c:numCache>
                <c:formatCode>0</c:formatCode>
                <c:ptCount val="4"/>
                <c:pt idx="0">
                  <c:v>4</c:v>
                </c:pt>
                <c:pt idx="1">
                  <c:v>4.9000000000000004</c:v>
                </c:pt>
                <c:pt idx="2">
                  <c:v>4.3</c:v>
                </c:pt>
                <c:pt idx="3">
                  <c:v>2.2999999999999998</c:v>
                </c:pt>
              </c:numCache>
            </c:numRef>
          </c:val>
        </c:ser>
        <c:ser>
          <c:idx val="4"/>
          <c:order val="4"/>
          <c:tx>
            <c:strRef>
              <c:f>'Aanzet bezoek sites'!$A$80</c:f>
              <c:strCache>
                <c:ptCount val="1"/>
                <c:pt idx="0">
                  <c:v>Weet het niet / geen opinie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cat>
            <c:strRef>
              <c:f>'Aanzet bezoek sites'!$B$75:$E$75</c:f>
              <c:strCache>
                <c:ptCount val="4"/>
                <c:pt idx="0">
                  <c:v>Bezoeker TT (n=641)</c:v>
                </c:pt>
                <c:pt idx="1">
                  <c:v>Individuelen (n=515)</c:v>
                </c:pt>
                <c:pt idx="2">
                  <c:v>Groepsdeelnemers (n=71)</c:v>
                </c:pt>
                <c:pt idx="3">
                  <c:v>Scholen (n=55)</c:v>
                </c:pt>
              </c:strCache>
            </c:strRef>
          </c:cat>
          <c:val>
            <c:numRef>
              <c:f>'Aanzet bezoek sites'!$B$80:$E$80</c:f>
              <c:numCache>
                <c:formatCode>0</c:formatCode>
                <c:ptCount val="4"/>
                <c:pt idx="0">
                  <c:v>2</c:v>
                </c:pt>
                <c:pt idx="1">
                  <c:v>2.6</c:v>
                </c:pt>
                <c:pt idx="2">
                  <c:v>0</c:v>
                </c:pt>
                <c:pt idx="3">
                  <c:v>2.4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71772984"/>
        <c:axId val="271773376"/>
      </c:barChart>
      <c:catAx>
        <c:axId val="27177298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nl-BE"/>
          </a:p>
        </c:txPr>
        <c:crossAx val="271773376"/>
        <c:crosses val="autoZero"/>
        <c:auto val="1"/>
        <c:lblAlgn val="ctr"/>
        <c:lblOffset val="100"/>
        <c:noMultiLvlLbl val="0"/>
      </c:catAx>
      <c:valAx>
        <c:axId val="271773376"/>
        <c:scaling>
          <c:orientation val="minMax"/>
        </c:scaling>
        <c:delete val="1"/>
        <c:axPos val="t"/>
        <c:numFmt formatCode="0%" sourceLinked="1"/>
        <c:majorTickMark val="none"/>
        <c:minorTickMark val="none"/>
        <c:tickLblPos val="nextTo"/>
        <c:crossAx val="2717729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nl-B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50">
          <a:solidFill>
            <a:schemeClr val="tx1"/>
          </a:solidFill>
        </a:defRPr>
      </a:pPr>
      <a:endParaRPr lang="nl-BE"/>
    </a:p>
  </c:txPr>
  <c:externalData r:id="rId3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Blad3!$B$158</c:f>
              <c:strCache>
                <c:ptCount val="1"/>
                <c:pt idx="0">
                  <c:v>Bezoeker TT (n=547)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</c:dPt>
          <c:dPt>
            <c:idx val="2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</c:dPt>
          <c:dPt>
            <c:idx val="3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</c:dPt>
          <c:dPt>
            <c:idx val="4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nl-B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Blad3!$A$159:$A$163</c:f>
              <c:strCache>
                <c:ptCount val="5"/>
                <c:pt idx="0">
                  <c:v>Lyssenthoek</c:v>
                </c:pt>
                <c:pt idx="1">
                  <c:v>Saint-Charles-de-Potyze</c:v>
                </c:pt>
                <c:pt idx="2">
                  <c:v>Hill 60</c:v>
                </c:pt>
                <c:pt idx="3">
                  <c:v>Mendinghem Cemetery</c:v>
                </c:pt>
                <c:pt idx="4">
                  <c:v>Andere site</c:v>
                </c:pt>
              </c:strCache>
            </c:strRef>
          </c:cat>
          <c:val>
            <c:numRef>
              <c:f>Blad3!$B$159:$B$163</c:f>
              <c:numCache>
                <c:formatCode>0</c:formatCode>
                <c:ptCount val="5"/>
                <c:pt idx="0">
                  <c:v>25.1</c:v>
                </c:pt>
                <c:pt idx="1">
                  <c:v>7.5</c:v>
                </c:pt>
                <c:pt idx="2">
                  <c:v>26.8</c:v>
                </c:pt>
                <c:pt idx="3">
                  <c:v>6.3</c:v>
                </c:pt>
                <c:pt idx="4">
                  <c:v>65.900000000000006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71774160"/>
        <c:axId val="271774552"/>
      </c:barChart>
      <c:catAx>
        <c:axId val="2717741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nl-BE"/>
          </a:p>
        </c:txPr>
        <c:crossAx val="271774552"/>
        <c:crosses val="autoZero"/>
        <c:auto val="1"/>
        <c:lblAlgn val="ctr"/>
        <c:lblOffset val="100"/>
        <c:noMultiLvlLbl val="0"/>
      </c:catAx>
      <c:valAx>
        <c:axId val="271774552"/>
        <c:scaling>
          <c:orientation val="minMax"/>
        </c:scaling>
        <c:delete val="1"/>
        <c:axPos val="l"/>
        <c:numFmt formatCode="0" sourceLinked="1"/>
        <c:majorTickMark val="none"/>
        <c:minorTickMark val="none"/>
        <c:tickLblPos val="nextTo"/>
        <c:crossAx val="2717741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nl-BE"/>
    </a:p>
  </c:txPr>
  <c:externalData r:id="rId3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7060876308646764E-2"/>
          <c:y val="4.0228166188711742E-3"/>
          <c:w val="0.96587824738270645"/>
          <c:h val="0.6637064325333166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'Aanzet bezoek sites'!$B$29</c:f>
              <c:strCache>
                <c:ptCount val="1"/>
                <c:pt idx="0">
                  <c:v>Lyssenthoek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nl-B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('Aanzet bezoek sites'!$D$27,'Aanzet bezoek sites'!$G$27,'Aanzet bezoek sites'!$J$27)</c:f>
              <c:strCache>
                <c:ptCount val="3"/>
                <c:pt idx="0">
                  <c:v>Individuele bezoeker (n=474)</c:v>
                </c:pt>
                <c:pt idx="1">
                  <c:v>Groepen (n=69)</c:v>
                </c:pt>
                <c:pt idx="2">
                  <c:v>Schoolgroep (n=52)</c:v>
                </c:pt>
              </c:strCache>
            </c:strRef>
          </c:cat>
          <c:val>
            <c:numRef>
              <c:f>('Aanzet bezoek sites'!$C$29,'Aanzet bezoek sites'!$F$29,'Aanzet bezoek sites'!$I$29)</c:f>
              <c:numCache>
                <c:formatCode>0</c:formatCode>
                <c:ptCount val="3"/>
                <c:pt idx="0">
                  <c:v>24.6</c:v>
                </c:pt>
                <c:pt idx="1">
                  <c:v>26.1</c:v>
                </c:pt>
                <c:pt idx="2">
                  <c:v>26</c:v>
                </c:pt>
              </c:numCache>
            </c:numRef>
          </c:val>
        </c:ser>
        <c:ser>
          <c:idx val="1"/>
          <c:order val="1"/>
          <c:tx>
            <c:strRef>
              <c:f>'Aanzet bezoek sites'!$B$30</c:f>
              <c:strCache>
                <c:ptCount val="1"/>
                <c:pt idx="0">
                  <c:v>Saint-Charles-de-Potyze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nl-B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('Aanzet bezoek sites'!$D$27,'Aanzet bezoek sites'!$G$27,'Aanzet bezoek sites'!$J$27)</c:f>
              <c:strCache>
                <c:ptCount val="3"/>
                <c:pt idx="0">
                  <c:v>Individuele bezoeker (n=474)</c:v>
                </c:pt>
                <c:pt idx="1">
                  <c:v>Groepen (n=69)</c:v>
                </c:pt>
                <c:pt idx="2">
                  <c:v>Schoolgroep (n=52)</c:v>
                </c:pt>
              </c:strCache>
            </c:strRef>
          </c:cat>
          <c:val>
            <c:numRef>
              <c:f>('Aanzet bezoek sites'!$C$30,'Aanzet bezoek sites'!$F$30,'Aanzet bezoek sites'!$I$30)</c:f>
              <c:numCache>
                <c:formatCode>0</c:formatCode>
                <c:ptCount val="3"/>
                <c:pt idx="0">
                  <c:v>7.6</c:v>
                </c:pt>
                <c:pt idx="1">
                  <c:v>7.3</c:v>
                </c:pt>
                <c:pt idx="2">
                  <c:v>1</c:v>
                </c:pt>
              </c:numCache>
            </c:numRef>
          </c:val>
        </c:ser>
        <c:ser>
          <c:idx val="2"/>
          <c:order val="2"/>
          <c:tx>
            <c:strRef>
              <c:f>'Aanzet bezoek sites'!$B$31</c:f>
              <c:strCache>
                <c:ptCount val="1"/>
                <c:pt idx="0">
                  <c:v>Hill 60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nl-BE"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nl-B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('Aanzet bezoek sites'!$D$27,'Aanzet bezoek sites'!$G$27,'Aanzet bezoek sites'!$J$27)</c:f>
              <c:strCache>
                <c:ptCount val="3"/>
                <c:pt idx="0">
                  <c:v>Individuele bezoeker (n=474)</c:v>
                </c:pt>
                <c:pt idx="1">
                  <c:v>Groepen (n=69)</c:v>
                </c:pt>
                <c:pt idx="2">
                  <c:v>Schoolgroep (n=52)</c:v>
                </c:pt>
              </c:strCache>
            </c:strRef>
          </c:cat>
          <c:val>
            <c:numRef>
              <c:f>('Aanzet bezoek sites'!$C$31,'Aanzet bezoek sites'!$F$31,'Aanzet bezoek sites'!$I$31)</c:f>
              <c:numCache>
                <c:formatCode>0</c:formatCode>
                <c:ptCount val="3"/>
                <c:pt idx="0">
                  <c:v>27.7</c:v>
                </c:pt>
                <c:pt idx="1">
                  <c:v>25.1</c:v>
                </c:pt>
                <c:pt idx="2">
                  <c:v>25.1</c:v>
                </c:pt>
              </c:numCache>
            </c:numRef>
          </c:val>
        </c:ser>
        <c:ser>
          <c:idx val="3"/>
          <c:order val="3"/>
          <c:tx>
            <c:strRef>
              <c:f>'Aanzet bezoek sites'!$B$32</c:f>
              <c:strCache>
                <c:ptCount val="1"/>
                <c:pt idx="0">
                  <c:v>Mendinghem Cemetery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nl-BE"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nl-B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('Aanzet bezoek sites'!$D$27,'Aanzet bezoek sites'!$G$27,'Aanzet bezoek sites'!$J$27)</c:f>
              <c:strCache>
                <c:ptCount val="3"/>
                <c:pt idx="0">
                  <c:v>Individuele bezoeker (n=474)</c:v>
                </c:pt>
                <c:pt idx="1">
                  <c:v>Groepen (n=69)</c:v>
                </c:pt>
                <c:pt idx="2">
                  <c:v>Schoolgroep (n=52)</c:v>
                </c:pt>
              </c:strCache>
            </c:strRef>
          </c:cat>
          <c:val>
            <c:numRef>
              <c:f>('Aanzet bezoek sites'!$C$32,'Aanzet bezoek sites'!$F$32,'Aanzet bezoek sites'!$I$32)</c:f>
              <c:numCache>
                <c:formatCode>0</c:formatCode>
                <c:ptCount val="3"/>
                <c:pt idx="0">
                  <c:v>6.7</c:v>
                </c:pt>
                <c:pt idx="1">
                  <c:v>5.6</c:v>
                </c:pt>
                <c:pt idx="2">
                  <c:v>4.0999999999999996</c:v>
                </c:pt>
              </c:numCache>
            </c:numRef>
          </c:val>
        </c:ser>
        <c:ser>
          <c:idx val="4"/>
          <c:order val="4"/>
          <c:tx>
            <c:strRef>
              <c:f>'Aanzet bezoek sites'!$B$33</c:f>
              <c:strCache>
                <c:ptCount val="1"/>
                <c:pt idx="0">
                  <c:v>Andere site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nl-BE"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nl-B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('Aanzet bezoek sites'!$D$27,'Aanzet bezoek sites'!$G$27,'Aanzet bezoek sites'!$J$27)</c:f>
              <c:strCache>
                <c:ptCount val="3"/>
                <c:pt idx="0">
                  <c:v>Individuele bezoeker (n=474)</c:v>
                </c:pt>
                <c:pt idx="1">
                  <c:v>Groepen (n=69)</c:v>
                </c:pt>
                <c:pt idx="2">
                  <c:v>Schoolgroep (n=52)</c:v>
                </c:pt>
              </c:strCache>
            </c:strRef>
          </c:cat>
          <c:val>
            <c:numRef>
              <c:f>('Aanzet bezoek sites'!$C$33,'Aanzet bezoek sites'!$F$33,'Aanzet bezoek sites'!$I$33)</c:f>
              <c:numCache>
                <c:formatCode>0</c:formatCode>
                <c:ptCount val="3"/>
                <c:pt idx="0">
                  <c:v>65</c:v>
                </c:pt>
                <c:pt idx="1">
                  <c:v>67.599999999999994</c:v>
                </c:pt>
                <c:pt idx="2">
                  <c:v>78.2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463629744"/>
        <c:axId val="463630136"/>
      </c:barChart>
      <c:catAx>
        <c:axId val="4636297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4B575F"/>
                </a:solidFill>
                <a:latin typeface="+mn-lt"/>
                <a:ea typeface="+mn-ea"/>
                <a:cs typeface="+mn-cs"/>
              </a:defRPr>
            </a:pPr>
            <a:endParaRPr lang="nl-BE"/>
          </a:p>
        </c:txPr>
        <c:crossAx val="463630136"/>
        <c:crosses val="autoZero"/>
        <c:auto val="1"/>
        <c:lblAlgn val="ctr"/>
        <c:lblOffset val="100"/>
        <c:noMultiLvlLbl val="0"/>
      </c:catAx>
      <c:valAx>
        <c:axId val="463630136"/>
        <c:scaling>
          <c:orientation val="minMax"/>
        </c:scaling>
        <c:delete val="1"/>
        <c:axPos val="l"/>
        <c:numFmt formatCode="0" sourceLinked="1"/>
        <c:majorTickMark val="none"/>
        <c:minorTickMark val="none"/>
        <c:tickLblPos val="nextTo"/>
        <c:crossAx val="4636297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75637984154091709"/>
          <c:w val="0.99872122808999397"/>
          <c:h val="0.2194438748000206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nl-B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l-BE"/>
    </a:p>
  </c:txPr>
  <c:externalData r:id="rId3">
    <c:autoUpdate val="0"/>
  </c:externalData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7060876308646764E-2"/>
          <c:y val="3.4698117683000282E-2"/>
          <c:w val="0.96587824738270645"/>
          <c:h val="0.762357385644616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Blad3!$A$159</c:f>
              <c:strCache>
                <c:ptCount val="1"/>
                <c:pt idx="0">
                  <c:v>Lyssenthoek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0"/>
              <a:lstStyle/>
              <a:p>
                <a:pPr algn="ctr">
                  <a:defRPr lang="nl-BE"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nl-B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Blad3!$C$158:$E$158</c:f>
              <c:strCache>
                <c:ptCount val="3"/>
                <c:pt idx="0">
                  <c:v>België (n=333)</c:v>
                </c:pt>
                <c:pt idx="1">
                  <c:v>Buitenland (n=214)</c:v>
                </c:pt>
                <c:pt idx="2">
                  <c:v>Verenigd Koninkrijk (n=104)</c:v>
                </c:pt>
              </c:strCache>
            </c:strRef>
          </c:cat>
          <c:val>
            <c:numRef>
              <c:f>Blad3!$C$159:$E$159</c:f>
              <c:numCache>
                <c:formatCode>0</c:formatCode>
                <c:ptCount val="3"/>
                <c:pt idx="0">
                  <c:v>28.999999999999996</c:v>
                </c:pt>
                <c:pt idx="1">
                  <c:v>20.7</c:v>
                </c:pt>
                <c:pt idx="2">
                  <c:v>20.9</c:v>
                </c:pt>
              </c:numCache>
            </c:numRef>
          </c:val>
        </c:ser>
        <c:ser>
          <c:idx val="1"/>
          <c:order val="1"/>
          <c:tx>
            <c:strRef>
              <c:f>Blad3!$A$160</c:f>
              <c:strCache>
                <c:ptCount val="1"/>
                <c:pt idx="0">
                  <c:v>Saint-Charles-de-Potyze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0"/>
              <a:lstStyle/>
              <a:p>
                <a:pPr algn="ctr">
                  <a:defRPr lang="nl-BE"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nl-B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Blad3!$C$158:$E$158</c:f>
              <c:strCache>
                <c:ptCount val="3"/>
                <c:pt idx="0">
                  <c:v>België (n=333)</c:v>
                </c:pt>
                <c:pt idx="1">
                  <c:v>Buitenland (n=214)</c:v>
                </c:pt>
                <c:pt idx="2">
                  <c:v>Verenigd Koninkrijk (n=104)</c:v>
                </c:pt>
              </c:strCache>
            </c:strRef>
          </c:cat>
          <c:val>
            <c:numRef>
              <c:f>Blad3!$C$160:$E$160</c:f>
              <c:numCache>
                <c:formatCode>0</c:formatCode>
                <c:ptCount val="3"/>
                <c:pt idx="0">
                  <c:v>8</c:v>
                </c:pt>
                <c:pt idx="1">
                  <c:v>6.9</c:v>
                </c:pt>
                <c:pt idx="2">
                  <c:v>3.4000000000000004</c:v>
                </c:pt>
              </c:numCache>
            </c:numRef>
          </c:val>
        </c:ser>
        <c:ser>
          <c:idx val="2"/>
          <c:order val="2"/>
          <c:tx>
            <c:strRef>
              <c:f>Blad3!$A$161</c:f>
              <c:strCache>
                <c:ptCount val="1"/>
                <c:pt idx="0">
                  <c:v>Hill 60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0"/>
              <a:lstStyle/>
              <a:p>
                <a:pPr algn="ctr">
                  <a:defRPr lang="nl-BE"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nl-B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Blad3!$C$158:$E$158</c:f>
              <c:strCache>
                <c:ptCount val="3"/>
                <c:pt idx="0">
                  <c:v>België (n=333)</c:v>
                </c:pt>
                <c:pt idx="1">
                  <c:v>Buitenland (n=214)</c:v>
                </c:pt>
                <c:pt idx="2">
                  <c:v>Verenigd Koninkrijk (n=104)</c:v>
                </c:pt>
              </c:strCache>
            </c:strRef>
          </c:cat>
          <c:val>
            <c:numRef>
              <c:f>Blad3!$C$161:$E$161</c:f>
              <c:numCache>
                <c:formatCode>0</c:formatCode>
                <c:ptCount val="3"/>
                <c:pt idx="0">
                  <c:v>25.8</c:v>
                </c:pt>
                <c:pt idx="1">
                  <c:v>28.000000000000004</c:v>
                </c:pt>
                <c:pt idx="2">
                  <c:v>36.5</c:v>
                </c:pt>
              </c:numCache>
            </c:numRef>
          </c:val>
        </c:ser>
        <c:ser>
          <c:idx val="3"/>
          <c:order val="3"/>
          <c:tx>
            <c:strRef>
              <c:f>Blad3!$A$162</c:f>
              <c:strCache>
                <c:ptCount val="1"/>
                <c:pt idx="0">
                  <c:v>Mendinghem Cemetery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0"/>
              <a:lstStyle/>
              <a:p>
                <a:pPr algn="ctr">
                  <a:defRPr lang="nl-BE"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nl-B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Blad3!$C$158:$E$158</c:f>
              <c:strCache>
                <c:ptCount val="3"/>
                <c:pt idx="0">
                  <c:v>België (n=333)</c:v>
                </c:pt>
                <c:pt idx="1">
                  <c:v>Buitenland (n=214)</c:v>
                </c:pt>
                <c:pt idx="2">
                  <c:v>Verenigd Koninkrijk (n=104)</c:v>
                </c:pt>
              </c:strCache>
            </c:strRef>
          </c:cat>
          <c:val>
            <c:numRef>
              <c:f>Blad3!$C$162:$E$162</c:f>
              <c:numCache>
                <c:formatCode>0</c:formatCode>
                <c:ptCount val="3"/>
                <c:pt idx="0">
                  <c:v>8.2000000000000011</c:v>
                </c:pt>
                <c:pt idx="1">
                  <c:v>4.2</c:v>
                </c:pt>
                <c:pt idx="2">
                  <c:v>5</c:v>
                </c:pt>
              </c:numCache>
            </c:numRef>
          </c:val>
        </c:ser>
        <c:ser>
          <c:idx val="4"/>
          <c:order val="4"/>
          <c:tx>
            <c:strRef>
              <c:f>Blad3!$A$163</c:f>
              <c:strCache>
                <c:ptCount val="1"/>
                <c:pt idx="0">
                  <c:v>Andere site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nl-BE"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nl-B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Blad3!$C$158:$E$158</c:f>
              <c:strCache>
                <c:ptCount val="3"/>
                <c:pt idx="0">
                  <c:v>België (n=333)</c:v>
                </c:pt>
                <c:pt idx="1">
                  <c:v>Buitenland (n=214)</c:v>
                </c:pt>
                <c:pt idx="2">
                  <c:v>Verenigd Koninkrijk (n=104)</c:v>
                </c:pt>
              </c:strCache>
            </c:strRef>
          </c:cat>
          <c:val>
            <c:numRef>
              <c:f>Blad3!$C$163:$E$163</c:f>
              <c:numCache>
                <c:formatCode>0</c:formatCode>
                <c:ptCount val="3"/>
                <c:pt idx="0">
                  <c:v>67.100000000000009</c:v>
                </c:pt>
                <c:pt idx="1">
                  <c:v>64.5</c:v>
                </c:pt>
                <c:pt idx="2">
                  <c:v>59.699999999999996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63630920"/>
        <c:axId val="463631312"/>
      </c:barChart>
      <c:catAx>
        <c:axId val="4636309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nl-BE"/>
          </a:p>
        </c:txPr>
        <c:crossAx val="463631312"/>
        <c:crosses val="autoZero"/>
        <c:auto val="1"/>
        <c:lblAlgn val="ctr"/>
        <c:lblOffset val="100"/>
        <c:noMultiLvlLbl val="0"/>
      </c:catAx>
      <c:valAx>
        <c:axId val="463631312"/>
        <c:scaling>
          <c:orientation val="minMax"/>
        </c:scaling>
        <c:delete val="1"/>
        <c:axPos val="l"/>
        <c:numFmt formatCode="0" sourceLinked="1"/>
        <c:majorTickMark val="none"/>
        <c:minorTickMark val="none"/>
        <c:tickLblPos val="nextTo"/>
        <c:crossAx val="4636309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7.8295622120519159E-3"/>
          <c:y val="0.93482516197215448"/>
          <c:w val="0.97503482091880811"/>
          <c:h val="6.38000833121008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nl-B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50">
          <a:solidFill>
            <a:schemeClr val="tx1"/>
          </a:solidFill>
        </a:defRPr>
      </a:pPr>
      <a:endParaRPr lang="nl-BE"/>
    </a:p>
  </c:txPr>
  <c:externalData r:id="rId3">
    <c:autoUpdate val="0"/>
  </c:externalData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Guislain!$A$111</c:f>
              <c:strCache>
                <c:ptCount val="1"/>
                <c:pt idx="0">
                  <c:v>Ja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nl-B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Guislain!$B$110:$E$110</c:f>
              <c:strCache>
                <c:ptCount val="4"/>
                <c:pt idx="0">
                  <c:v>Bezoeker TT (n=641)</c:v>
                </c:pt>
                <c:pt idx="1">
                  <c:v>Individuelen (n=515)</c:v>
                </c:pt>
                <c:pt idx="2">
                  <c:v>Groepen (n=71)</c:v>
                </c:pt>
                <c:pt idx="3">
                  <c:v>Scholen (n=55)</c:v>
                </c:pt>
              </c:strCache>
            </c:strRef>
          </c:cat>
          <c:val>
            <c:numRef>
              <c:f>Guislain!$B$111:$E$111</c:f>
              <c:numCache>
                <c:formatCode>0</c:formatCode>
                <c:ptCount val="4"/>
                <c:pt idx="0">
                  <c:v>13.8</c:v>
                </c:pt>
                <c:pt idx="1">
                  <c:v>15.8</c:v>
                </c:pt>
                <c:pt idx="2">
                  <c:v>4</c:v>
                </c:pt>
                <c:pt idx="3">
                  <c:v>17.599999999999998</c:v>
                </c:pt>
              </c:numCache>
            </c:numRef>
          </c:val>
        </c:ser>
        <c:ser>
          <c:idx val="1"/>
          <c:order val="1"/>
          <c:tx>
            <c:strRef>
              <c:f>Guislain!$A$112</c:f>
              <c:strCache>
                <c:ptCount val="1"/>
                <c:pt idx="0">
                  <c:v>Nee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nl-B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Guislain!$B$110:$E$110</c:f>
              <c:strCache>
                <c:ptCount val="4"/>
                <c:pt idx="0">
                  <c:v>Bezoeker TT (n=641)</c:v>
                </c:pt>
                <c:pt idx="1">
                  <c:v>Individuelen (n=515)</c:v>
                </c:pt>
                <c:pt idx="2">
                  <c:v>Groepen (n=71)</c:v>
                </c:pt>
                <c:pt idx="3">
                  <c:v>Scholen (n=55)</c:v>
                </c:pt>
              </c:strCache>
            </c:strRef>
          </c:cat>
          <c:val>
            <c:numRef>
              <c:f>Guislain!$B$112:$E$112</c:f>
              <c:numCache>
                <c:formatCode>0</c:formatCode>
                <c:ptCount val="4"/>
                <c:pt idx="0">
                  <c:v>83.3</c:v>
                </c:pt>
                <c:pt idx="1">
                  <c:v>84.2</c:v>
                </c:pt>
                <c:pt idx="2">
                  <c:v>96</c:v>
                </c:pt>
                <c:pt idx="3">
                  <c:v>73.3</c:v>
                </c:pt>
              </c:numCache>
            </c:numRef>
          </c:val>
        </c:ser>
        <c:ser>
          <c:idx val="2"/>
          <c:order val="2"/>
          <c:tx>
            <c:strRef>
              <c:f>Guislain!$A$113</c:f>
              <c:strCache>
                <c:ptCount val="1"/>
                <c:pt idx="0">
                  <c:v>Weet niet 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nl-BE"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nl-B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Guislain!$B$110:$E$110</c:f>
              <c:strCache>
                <c:ptCount val="4"/>
                <c:pt idx="0">
                  <c:v>Bezoeker TT (n=641)</c:v>
                </c:pt>
                <c:pt idx="1">
                  <c:v>Individuelen (n=515)</c:v>
                </c:pt>
                <c:pt idx="2">
                  <c:v>Groepen (n=71)</c:v>
                </c:pt>
                <c:pt idx="3">
                  <c:v>Scholen (n=55)</c:v>
                </c:pt>
              </c:strCache>
            </c:strRef>
          </c:cat>
          <c:val>
            <c:numRef>
              <c:f>Guislain!$B$113:$E$113</c:f>
              <c:numCache>
                <c:formatCode>0</c:formatCode>
                <c:ptCount val="4"/>
                <c:pt idx="0">
                  <c:v>2.9000000000000004</c:v>
                </c:pt>
                <c:pt idx="1">
                  <c:v>0</c:v>
                </c:pt>
                <c:pt idx="2">
                  <c:v>0</c:v>
                </c:pt>
                <c:pt idx="3">
                  <c:v>9.1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63632096"/>
        <c:axId val="463632488"/>
      </c:barChart>
      <c:catAx>
        <c:axId val="46363209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nl-BE"/>
          </a:p>
        </c:txPr>
        <c:crossAx val="463632488"/>
        <c:crosses val="autoZero"/>
        <c:auto val="1"/>
        <c:lblAlgn val="ctr"/>
        <c:lblOffset val="100"/>
        <c:noMultiLvlLbl val="0"/>
      </c:catAx>
      <c:valAx>
        <c:axId val="463632488"/>
        <c:scaling>
          <c:orientation val="minMax"/>
        </c:scaling>
        <c:delete val="1"/>
        <c:axPos val="t"/>
        <c:numFmt formatCode="0%" sourceLinked="1"/>
        <c:majorTickMark val="none"/>
        <c:minorTickMark val="none"/>
        <c:tickLblPos val="nextTo"/>
        <c:crossAx val="4636320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4388443301896301"/>
          <c:y val="0.83074139158919114"/>
          <c:w val="0.73092042633872012"/>
          <c:h val="7.065921547490895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nl-B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50">
          <a:solidFill>
            <a:schemeClr val="tx1"/>
          </a:solidFill>
        </a:defRPr>
      </a:pPr>
      <a:endParaRPr lang="nl-BE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rgbClr val="49555D"/>
                </a:solidFill>
                <a:latin typeface="+mn-lt"/>
                <a:ea typeface="+mn-ea"/>
                <a:cs typeface="+mn-cs"/>
              </a:defRPr>
            </a:pPr>
            <a:r>
              <a:rPr lang="nl-BE" dirty="0" smtClean="0"/>
              <a:t>Groepen (n=71)</a:t>
            </a:r>
            <a:endParaRPr lang="nl-BE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rgbClr val="49555D"/>
              </a:solidFill>
              <a:latin typeface="+mn-lt"/>
              <a:ea typeface="+mn-ea"/>
              <a:cs typeface="+mn-cs"/>
            </a:defRPr>
          </a:pPr>
          <a:endParaRPr lang="nl-BE"/>
        </a:p>
      </c:txPr>
    </c:title>
    <c:autoTitleDeleted val="0"/>
    <c:plotArea>
      <c:layout>
        <c:manualLayout>
          <c:layoutTarget val="inner"/>
          <c:xMode val="edge"/>
          <c:yMode val="edge"/>
          <c:x val="6.0626944228419063E-2"/>
          <c:y val="0.1027961481211299"/>
          <c:w val="0.93937305577158092"/>
          <c:h val="0.86665525194285375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tx2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tx1"/>
              </a:solidFill>
              <a:ln>
                <a:noFill/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rgbClr val="49555D"/>
                    </a:solidFill>
                    <a:latin typeface="+mn-lt"/>
                    <a:ea typeface="+mn-ea"/>
                    <a:cs typeface="+mn-cs"/>
                  </a:defRPr>
                </a:pPr>
                <a:endParaRPr lang="nl-B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'Land van herkomst'!$B$3:$B$14</c:f>
              <c:strCache>
                <c:ptCount val="12"/>
                <c:pt idx="0">
                  <c:v>België</c:v>
                </c:pt>
                <c:pt idx="1">
                  <c:v>Buitenland</c:v>
                </c:pt>
                <c:pt idx="2">
                  <c:v>Verenigd Koninkrijk</c:v>
                </c:pt>
                <c:pt idx="3">
                  <c:v>Nederland</c:v>
                </c:pt>
                <c:pt idx="4">
                  <c:v>Frankrijk</c:v>
                </c:pt>
                <c:pt idx="5">
                  <c:v>VSA</c:v>
                </c:pt>
                <c:pt idx="6">
                  <c:v>Australië</c:v>
                </c:pt>
                <c:pt idx="7">
                  <c:v>Duitsland</c:v>
                </c:pt>
                <c:pt idx="8">
                  <c:v>Canada</c:v>
                </c:pt>
                <c:pt idx="9">
                  <c:v>Ierland</c:v>
                </c:pt>
                <c:pt idx="10">
                  <c:v>Gr. H. Luxemburg</c:v>
                </c:pt>
                <c:pt idx="11">
                  <c:v>Ander land</c:v>
                </c:pt>
              </c:strCache>
            </c:strRef>
          </c:cat>
          <c:val>
            <c:numRef>
              <c:f>'Land van herkomst'!$F$3:$F$14</c:f>
              <c:numCache>
                <c:formatCode>0</c:formatCode>
                <c:ptCount val="12"/>
                <c:pt idx="0">
                  <c:v>30.4</c:v>
                </c:pt>
                <c:pt idx="1">
                  <c:v>69.599999999999994</c:v>
                </c:pt>
                <c:pt idx="2">
                  <c:v>44.2</c:v>
                </c:pt>
                <c:pt idx="3">
                  <c:v>5.8</c:v>
                </c:pt>
                <c:pt idx="4">
                  <c:v>4.8</c:v>
                </c:pt>
                <c:pt idx="5">
                  <c:v>3.1</c:v>
                </c:pt>
                <c:pt idx="6">
                  <c:v>0</c:v>
                </c:pt>
                <c:pt idx="7">
                  <c:v>1.7</c:v>
                </c:pt>
                <c:pt idx="8">
                  <c:v>0</c:v>
                </c:pt>
                <c:pt idx="9">
                  <c:v>3</c:v>
                </c:pt>
                <c:pt idx="10">
                  <c:v>0</c:v>
                </c:pt>
                <c:pt idx="11">
                  <c:v>6.9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275099848"/>
        <c:axId val="275100240"/>
      </c:barChart>
      <c:catAx>
        <c:axId val="275099848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extTo"/>
        <c:crossAx val="275100240"/>
        <c:crosses val="autoZero"/>
        <c:auto val="1"/>
        <c:lblAlgn val="ctr"/>
        <c:lblOffset val="100"/>
        <c:noMultiLvlLbl val="0"/>
      </c:catAx>
      <c:valAx>
        <c:axId val="275100240"/>
        <c:scaling>
          <c:orientation val="minMax"/>
        </c:scaling>
        <c:delete val="1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crossAx val="275099848"/>
        <c:crosses val="max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rgbClr val="49555D"/>
          </a:solidFill>
        </a:defRPr>
      </a:pPr>
      <a:endParaRPr lang="nl-BE"/>
    </a:p>
  </c:txPr>
  <c:externalData r:id="rId3">
    <c:autoUpdate val="0"/>
  </c:externalData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Guislain!$A$117</c:f>
              <c:strCache>
                <c:ptCount val="1"/>
                <c:pt idx="0">
                  <c:v>Ja, zeker en vast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nl-B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Guislain!$B$116:$E$116</c:f>
              <c:strCache>
                <c:ptCount val="4"/>
                <c:pt idx="0">
                  <c:v>Bezoeker TT (n=540)</c:v>
                </c:pt>
                <c:pt idx="1">
                  <c:v>Individuelen (n=425)</c:v>
                </c:pt>
                <c:pt idx="2">
                  <c:v>Groepen (n=67)</c:v>
                </c:pt>
                <c:pt idx="3">
                  <c:v>Scholen (n=48)</c:v>
                </c:pt>
              </c:strCache>
            </c:strRef>
          </c:cat>
          <c:val>
            <c:numRef>
              <c:f>Guislain!$B$117:$E$117</c:f>
              <c:numCache>
                <c:formatCode>0</c:formatCode>
                <c:ptCount val="4"/>
                <c:pt idx="0">
                  <c:v>6.9</c:v>
                </c:pt>
                <c:pt idx="1">
                  <c:v>11.600000000000001</c:v>
                </c:pt>
                <c:pt idx="2">
                  <c:v>4.5</c:v>
                </c:pt>
                <c:pt idx="3">
                  <c:v>1.7999999999999998</c:v>
                </c:pt>
              </c:numCache>
            </c:numRef>
          </c:val>
        </c:ser>
        <c:ser>
          <c:idx val="1"/>
          <c:order val="1"/>
          <c:tx>
            <c:strRef>
              <c:f>Guislain!$A$118</c:f>
              <c:strCache>
                <c:ptCount val="1"/>
                <c:pt idx="0">
                  <c:v>Waarschijnlijk wel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nl-B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Guislain!$B$116:$E$116</c:f>
              <c:strCache>
                <c:ptCount val="4"/>
                <c:pt idx="0">
                  <c:v>Bezoeker TT (n=540)</c:v>
                </c:pt>
                <c:pt idx="1">
                  <c:v>Individuelen (n=425)</c:v>
                </c:pt>
                <c:pt idx="2">
                  <c:v>Groepen (n=67)</c:v>
                </c:pt>
                <c:pt idx="3">
                  <c:v>Scholen (n=48)</c:v>
                </c:pt>
              </c:strCache>
            </c:strRef>
          </c:cat>
          <c:val>
            <c:numRef>
              <c:f>Guislain!$B$118:$E$118</c:f>
              <c:numCache>
                <c:formatCode>0</c:formatCode>
                <c:ptCount val="4"/>
                <c:pt idx="0">
                  <c:v>16.3</c:v>
                </c:pt>
                <c:pt idx="1">
                  <c:v>25.1</c:v>
                </c:pt>
                <c:pt idx="2">
                  <c:v>18.099999999999998</c:v>
                </c:pt>
                <c:pt idx="3">
                  <c:v>1.9</c:v>
                </c:pt>
              </c:numCache>
            </c:numRef>
          </c:val>
        </c:ser>
        <c:ser>
          <c:idx val="2"/>
          <c:order val="2"/>
          <c:tx>
            <c:strRef>
              <c:f>Guislain!$A$119</c:f>
              <c:strCache>
                <c:ptCount val="1"/>
                <c:pt idx="0">
                  <c:v>Waarschijnlijk niet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nl-B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Guislain!$B$116:$E$116</c:f>
              <c:strCache>
                <c:ptCount val="4"/>
                <c:pt idx="0">
                  <c:v>Bezoeker TT (n=540)</c:v>
                </c:pt>
                <c:pt idx="1">
                  <c:v>Individuelen (n=425)</c:v>
                </c:pt>
                <c:pt idx="2">
                  <c:v>Groepen (n=67)</c:v>
                </c:pt>
                <c:pt idx="3">
                  <c:v>Scholen (n=48)</c:v>
                </c:pt>
              </c:strCache>
            </c:strRef>
          </c:cat>
          <c:val>
            <c:numRef>
              <c:f>Guislain!$B$119:$E$119</c:f>
              <c:numCache>
                <c:formatCode>0</c:formatCode>
                <c:ptCount val="4"/>
                <c:pt idx="0">
                  <c:v>17.399999999999999</c:v>
                </c:pt>
                <c:pt idx="1">
                  <c:v>23.9</c:v>
                </c:pt>
                <c:pt idx="2">
                  <c:v>10.4</c:v>
                </c:pt>
                <c:pt idx="3">
                  <c:v>13.200000000000001</c:v>
                </c:pt>
              </c:numCache>
            </c:numRef>
          </c:val>
        </c:ser>
        <c:ser>
          <c:idx val="3"/>
          <c:order val="3"/>
          <c:tx>
            <c:strRef>
              <c:f>Guislain!$A$120</c:f>
              <c:strCache>
                <c:ptCount val="1"/>
                <c:pt idx="0">
                  <c:v>Nee, in geen geval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nl-B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Guislain!$B$116:$E$116</c:f>
              <c:strCache>
                <c:ptCount val="4"/>
                <c:pt idx="0">
                  <c:v>Bezoeker TT (n=540)</c:v>
                </c:pt>
                <c:pt idx="1">
                  <c:v>Individuelen (n=425)</c:v>
                </c:pt>
                <c:pt idx="2">
                  <c:v>Groepen (n=67)</c:v>
                </c:pt>
                <c:pt idx="3">
                  <c:v>Scholen (n=48)</c:v>
                </c:pt>
              </c:strCache>
            </c:strRef>
          </c:cat>
          <c:val>
            <c:numRef>
              <c:f>Guislain!$B$120:$E$120</c:f>
              <c:numCache>
                <c:formatCode>0</c:formatCode>
                <c:ptCount val="4"/>
                <c:pt idx="0">
                  <c:v>49.1</c:v>
                </c:pt>
                <c:pt idx="1">
                  <c:v>30.599999999999998</c:v>
                </c:pt>
                <c:pt idx="2">
                  <c:v>57.3</c:v>
                </c:pt>
                <c:pt idx="3">
                  <c:v>70.099999999999994</c:v>
                </c:pt>
              </c:numCache>
            </c:numRef>
          </c:val>
        </c:ser>
        <c:ser>
          <c:idx val="4"/>
          <c:order val="4"/>
          <c:tx>
            <c:strRef>
              <c:f>Guislain!$A$121</c:f>
              <c:strCache>
                <c:ptCount val="1"/>
                <c:pt idx="0">
                  <c:v>Weet het niet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nl-B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Guislain!$B$116:$E$116</c:f>
              <c:strCache>
                <c:ptCount val="4"/>
                <c:pt idx="0">
                  <c:v>Bezoeker TT (n=540)</c:v>
                </c:pt>
                <c:pt idx="1">
                  <c:v>Individuelen (n=425)</c:v>
                </c:pt>
                <c:pt idx="2">
                  <c:v>Groepen (n=67)</c:v>
                </c:pt>
                <c:pt idx="3">
                  <c:v>Scholen (n=48)</c:v>
                </c:pt>
              </c:strCache>
            </c:strRef>
          </c:cat>
          <c:val>
            <c:numRef>
              <c:f>Guislain!$B$121:$E$121</c:f>
              <c:numCache>
                <c:formatCode>0</c:formatCode>
                <c:ptCount val="4"/>
                <c:pt idx="0">
                  <c:v>10.299999999999999</c:v>
                </c:pt>
                <c:pt idx="1">
                  <c:v>8.7999999999999989</c:v>
                </c:pt>
                <c:pt idx="2">
                  <c:v>9.7000000000000011</c:v>
                </c:pt>
                <c:pt idx="3">
                  <c:v>13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63633272"/>
        <c:axId val="463633664"/>
      </c:barChart>
      <c:catAx>
        <c:axId val="463633272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nl-BE"/>
          </a:p>
        </c:txPr>
        <c:crossAx val="463633664"/>
        <c:crosses val="autoZero"/>
        <c:auto val="1"/>
        <c:lblAlgn val="ctr"/>
        <c:lblOffset val="100"/>
        <c:noMultiLvlLbl val="0"/>
      </c:catAx>
      <c:valAx>
        <c:axId val="463633664"/>
        <c:scaling>
          <c:orientation val="minMax"/>
        </c:scaling>
        <c:delete val="1"/>
        <c:axPos val="t"/>
        <c:numFmt formatCode="0%" sourceLinked="1"/>
        <c:majorTickMark val="none"/>
        <c:minorTickMark val="none"/>
        <c:tickLblPos val="nextTo"/>
        <c:crossAx val="4636332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2.7153416602296563E-2"/>
          <c:y val="0.78567019445208974"/>
          <c:w val="0.93948921177408062"/>
          <c:h val="0.1375069185966102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nl-B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50">
          <a:solidFill>
            <a:schemeClr val="tx1"/>
          </a:solidFill>
        </a:defRPr>
      </a:pPr>
      <a:endParaRPr lang="nl-BE"/>
    </a:p>
  </c:txPr>
  <c:externalData r:id="rId3">
    <c:autoUpdate val="0"/>
  </c:externalData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'App en routes'!$S$12</c:f>
              <c:strCache>
                <c:ptCount val="1"/>
                <c:pt idx="0">
                  <c:v>App gekend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nl-B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'App en routes'!$T$11:$V$11</c:f>
              <c:strCache>
                <c:ptCount val="3"/>
                <c:pt idx="0">
                  <c:v>Bezoeker TT (n=586)</c:v>
                </c:pt>
                <c:pt idx="1">
                  <c:v>Individuele bezoeker (n=515)</c:v>
                </c:pt>
                <c:pt idx="2">
                  <c:v>Groepen (n=71)</c:v>
                </c:pt>
              </c:strCache>
            </c:strRef>
          </c:cat>
          <c:val>
            <c:numRef>
              <c:f>'App en routes'!$T$12:$V$12</c:f>
              <c:numCache>
                <c:formatCode>0</c:formatCode>
                <c:ptCount val="3"/>
                <c:pt idx="0">
                  <c:v>15.299999999999999</c:v>
                </c:pt>
                <c:pt idx="1">
                  <c:v>18.3</c:v>
                </c:pt>
                <c:pt idx="2">
                  <c:v>8.7999999999999989</c:v>
                </c:pt>
              </c:numCache>
            </c:numRef>
          </c:val>
        </c:ser>
        <c:ser>
          <c:idx val="1"/>
          <c:order val="1"/>
          <c:tx>
            <c:strRef>
              <c:f>'App en routes'!$S$13</c:f>
              <c:strCache>
                <c:ptCount val="1"/>
                <c:pt idx="0">
                  <c:v>App niet gekend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nl-B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'App en routes'!$T$11:$V$11</c:f>
              <c:strCache>
                <c:ptCount val="3"/>
                <c:pt idx="0">
                  <c:v>Bezoeker TT (n=586)</c:v>
                </c:pt>
                <c:pt idx="1">
                  <c:v>Individuele bezoeker (n=515)</c:v>
                </c:pt>
                <c:pt idx="2">
                  <c:v>Groepen (n=71)</c:v>
                </c:pt>
              </c:strCache>
            </c:strRef>
          </c:cat>
          <c:val>
            <c:numRef>
              <c:f>'App en routes'!$T$13:$V$13</c:f>
              <c:numCache>
                <c:formatCode>0</c:formatCode>
                <c:ptCount val="3"/>
                <c:pt idx="0">
                  <c:v>84.7</c:v>
                </c:pt>
                <c:pt idx="1">
                  <c:v>81.699999999999989</c:v>
                </c:pt>
                <c:pt idx="2">
                  <c:v>91.2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463634840"/>
        <c:axId val="463635232"/>
        <c:extLst/>
      </c:barChart>
      <c:catAx>
        <c:axId val="46363484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nl-BE"/>
          </a:p>
        </c:txPr>
        <c:crossAx val="463635232"/>
        <c:crosses val="autoZero"/>
        <c:auto val="1"/>
        <c:lblAlgn val="ctr"/>
        <c:lblOffset val="100"/>
        <c:noMultiLvlLbl val="0"/>
      </c:catAx>
      <c:valAx>
        <c:axId val="463635232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463634840"/>
        <c:crosses val="max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1649794066552078"/>
          <c:y val="0.84197011533959687"/>
          <c:w val="0.64928395001419714"/>
          <c:h val="0.1221671626421507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nl-B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100">
          <a:solidFill>
            <a:schemeClr val="tx1"/>
          </a:solidFill>
        </a:defRPr>
      </a:pPr>
      <a:endParaRPr lang="nl-BE"/>
    </a:p>
  </c:txPr>
  <c:externalData r:id="rId3">
    <c:autoUpdate val="0"/>
  </c:externalData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'App en routes'!$S$31</c:f>
              <c:strCache>
                <c:ptCount val="1"/>
                <c:pt idx="0">
                  <c:v>Ja, zeker en vast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nl-B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'App en routes'!$T$11:$V$11</c:f>
              <c:strCache>
                <c:ptCount val="3"/>
                <c:pt idx="0">
                  <c:v>Bezoeker TT (n=586)</c:v>
                </c:pt>
                <c:pt idx="1">
                  <c:v>Individuele bezoeker (n=515)</c:v>
                </c:pt>
                <c:pt idx="2">
                  <c:v>Groepen (n=71)</c:v>
                </c:pt>
              </c:strCache>
            </c:strRef>
          </c:cat>
          <c:val>
            <c:numRef>
              <c:f>'App en routes'!$T$31:$V$31</c:f>
              <c:numCache>
                <c:formatCode>0</c:formatCode>
                <c:ptCount val="3"/>
                <c:pt idx="0">
                  <c:v>8.6999999999999993</c:v>
                </c:pt>
                <c:pt idx="1">
                  <c:v>10.7</c:v>
                </c:pt>
                <c:pt idx="2">
                  <c:v>4.5999999999999996</c:v>
                </c:pt>
              </c:numCache>
            </c:numRef>
          </c:val>
        </c:ser>
        <c:ser>
          <c:idx val="1"/>
          <c:order val="1"/>
          <c:tx>
            <c:strRef>
              <c:f>'App en routes'!$S$32</c:f>
              <c:strCache>
                <c:ptCount val="1"/>
                <c:pt idx="0">
                  <c:v>Waarschijnlijk wel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nl-B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'App en routes'!$T$11:$V$11</c:f>
              <c:strCache>
                <c:ptCount val="3"/>
                <c:pt idx="0">
                  <c:v>Bezoeker TT (n=586)</c:v>
                </c:pt>
                <c:pt idx="1">
                  <c:v>Individuele bezoeker (n=515)</c:v>
                </c:pt>
                <c:pt idx="2">
                  <c:v>Groepen (n=71)</c:v>
                </c:pt>
              </c:strCache>
            </c:strRef>
          </c:cat>
          <c:val>
            <c:numRef>
              <c:f>'App en routes'!$T$32:$V$32</c:f>
              <c:numCache>
                <c:formatCode>0</c:formatCode>
                <c:ptCount val="3"/>
                <c:pt idx="0">
                  <c:v>20.200000000000003</c:v>
                </c:pt>
                <c:pt idx="1">
                  <c:v>21</c:v>
                </c:pt>
                <c:pt idx="2">
                  <c:v>18.5</c:v>
                </c:pt>
              </c:numCache>
            </c:numRef>
          </c:val>
        </c:ser>
        <c:ser>
          <c:idx val="2"/>
          <c:order val="2"/>
          <c:tx>
            <c:strRef>
              <c:f>'App en routes'!$S$33</c:f>
              <c:strCache>
                <c:ptCount val="1"/>
                <c:pt idx="0">
                  <c:v>Waarschijnlijk niet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nl-B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'App en routes'!$T$11:$V$11</c:f>
              <c:strCache>
                <c:ptCount val="3"/>
                <c:pt idx="0">
                  <c:v>Bezoeker TT (n=586)</c:v>
                </c:pt>
                <c:pt idx="1">
                  <c:v>Individuele bezoeker (n=515)</c:v>
                </c:pt>
                <c:pt idx="2">
                  <c:v>Groepen (n=71)</c:v>
                </c:pt>
              </c:strCache>
            </c:strRef>
          </c:cat>
          <c:val>
            <c:numRef>
              <c:f>'App en routes'!$T$33:$V$33</c:f>
              <c:numCache>
                <c:formatCode>0</c:formatCode>
                <c:ptCount val="3"/>
                <c:pt idx="0">
                  <c:v>13.5</c:v>
                </c:pt>
                <c:pt idx="1">
                  <c:v>15.7</c:v>
                </c:pt>
                <c:pt idx="2">
                  <c:v>8.9</c:v>
                </c:pt>
              </c:numCache>
            </c:numRef>
          </c:val>
        </c:ser>
        <c:ser>
          <c:idx val="3"/>
          <c:order val="3"/>
          <c:tx>
            <c:strRef>
              <c:f>'App en routes'!$S$34</c:f>
              <c:strCache>
                <c:ptCount val="1"/>
                <c:pt idx="0">
                  <c:v>Nee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nl-B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'App en routes'!$T$11:$V$11</c:f>
              <c:strCache>
                <c:ptCount val="3"/>
                <c:pt idx="0">
                  <c:v>Bezoeker TT (n=586)</c:v>
                </c:pt>
                <c:pt idx="1">
                  <c:v>Individuele bezoeker (n=515)</c:v>
                </c:pt>
                <c:pt idx="2">
                  <c:v>Groepen (n=71)</c:v>
                </c:pt>
              </c:strCache>
            </c:strRef>
          </c:cat>
          <c:val>
            <c:numRef>
              <c:f>'App en routes'!$T$34:$V$34</c:f>
              <c:numCache>
                <c:formatCode>0</c:formatCode>
                <c:ptCount val="3"/>
                <c:pt idx="0">
                  <c:v>49.3</c:v>
                </c:pt>
                <c:pt idx="1">
                  <c:v>43.2</c:v>
                </c:pt>
                <c:pt idx="2">
                  <c:v>62.2</c:v>
                </c:pt>
              </c:numCache>
            </c:numRef>
          </c:val>
        </c:ser>
        <c:ser>
          <c:idx val="4"/>
          <c:order val="4"/>
          <c:tx>
            <c:strRef>
              <c:f>'App en routes'!$S$35</c:f>
              <c:strCache>
                <c:ptCount val="1"/>
                <c:pt idx="0">
                  <c:v>Weet het niet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nl-B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'App en routes'!$T$11:$V$11</c:f>
              <c:strCache>
                <c:ptCount val="3"/>
                <c:pt idx="0">
                  <c:v>Bezoeker TT (n=586)</c:v>
                </c:pt>
                <c:pt idx="1">
                  <c:v>Individuele bezoeker (n=515)</c:v>
                </c:pt>
                <c:pt idx="2">
                  <c:v>Groepen (n=71)</c:v>
                </c:pt>
              </c:strCache>
            </c:strRef>
          </c:cat>
          <c:val>
            <c:numRef>
              <c:f>'App en routes'!$T$35:$V$35</c:f>
              <c:numCache>
                <c:formatCode>0</c:formatCode>
                <c:ptCount val="3"/>
                <c:pt idx="0">
                  <c:v>8.3000000000000007</c:v>
                </c:pt>
                <c:pt idx="1">
                  <c:v>9.4</c:v>
                </c:pt>
                <c:pt idx="2">
                  <c:v>5.8000000000000007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463636016"/>
        <c:axId val="463636408"/>
        <c:extLst/>
      </c:barChart>
      <c:catAx>
        <c:axId val="46363601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nl-BE"/>
          </a:p>
        </c:txPr>
        <c:crossAx val="463636408"/>
        <c:crosses val="autoZero"/>
        <c:auto val="1"/>
        <c:lblAlgn val="ctr"/>
        <c:lblOffset val="100"/>
        <c:noMultiLvlLbl val="0"/>
      </c:catAx>
      <c:valAx>
        <c:axId val="463636408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463636016"/>
        <c:crosses val="max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nl-B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100">
          <a:solidFill>
            <a:schemeClr val="tx1"/>
          </a:solidFill>
        </a:defRPr>
      </a:pPr>
      <a:endParaRPr lang="nl-BE"/>
    </a:p>
  </c:txPr>
  <c:externalData r:id="rId3">
    <c:autoUpdate val="0"/>
  </c:externalData>
</c:chartSpace>
</file>

<file path=ppt/charts/chart4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'App en routes'!$S$58</c:f>
              <c:strCache>
                <c:ptCount val="1"/>
                <c:pt idx="0">
                  <c:v>Gas op Hill 60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nl-B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'App en routes'!$U$57:$V$57</c:f>
              <c:strCache>
                <c:ptCount val="2"/>
                <c:pt idx="0">
                  <c:v>Individuele bezoeker (n=250)</c:v>
                </c:pt>
                <c:pt idx="1">
                  <c:v>Groepen (n=21)</c:v>
                </c:pt>
              </c:strCache>
            </c:strRef>
          </c:cat>
          <c:val>
            <c:numRef>
              <c:f>'App en routes'!$U$58:$V$58</c:f>
              <c:numCache>
                <c:formatCode>0</c:formatCode>
                <c:ptCount val="2"/>
                <c:pt idx="0">
                  <c:v>31.3</c:v>
                </c:pt>
                <c:pt idx="1">
                  <c:v>28.1</c:v>
                </c:pt>
              </c:numCache>
            </c:numRef>
          </c:val>
        </c:ser>
        <c:ser>
          <c:idx val="1"/>
          <c:order val="1"/>
          <c:tx>
            <c:strRef>
              <c:f>'App en routes'!$S$59</c:f>
              <c:strCache>
                <c:ptCount val="1"/>
                <c:pt idx="0">
                  <c:v>Dichter bij de Kemmelberg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nl-B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'App en routes'!$U$57:$V$57</c:f>
              <c:strCache>
                <c:ptCount val="2"/>
                <c:pt idx="0">
                  <c:v>Individuele bezoeker (n=250)</c:v>
                </c:pt>
                <c:pt idx="1">
                  <c:v>Groepen (n=21)</c:v>
                </c:pt>
              </c:strCache>
            </c:strRef>
          </c:cat>
          <c:val>
            <c:numRef>
              <c:f>'App en routes'!$U$59:$V$59</c:f>
              <c:numCache>
                <c:formatCode>0</c:formatCode>
                <c:ptCount val="2"/>
                <c:pt idx="0">
                  <c:v>9.8000000000000007</c:v>
                </c:pt>
                <c:pt idx="1">
                  <c:v>1.6</c:v>
                </c:pt>
              </c:numCache>
            </c:numRef>
          </c:val>
        </c:ser>
        <c:ser>
          <c:idx val="2"/>
          <c:order val="2"/>
          <c:tx>
            <c:strRef>
              <c:f>'App en routes'!$S$60</c:f>
              <c:strCache>
                <c:ptCount val="1"/>
                <c:pt idx="0">
                  <c:v>Laatste reis Felix Bastin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nl-B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'App en routes'!$U$57:$V$57</c:f>
              <c:strCache>
                <c:ptCount val="2"/>
                <c:pt idx="0">
                  <c:v>Individuele bezoeker (n=250)</c:v>
                </c:pt>
                <c:pt idx="1">
                  <c:v>Groepen (n=21)</c:v>
                </c:pt>
              </c:strCache>
            </c:strRef>
          </c:cat>
          <c:val>
            <c:numRef>
              <c:f>'App en routes'!$U$60:$V$60</c:f>
              <c:numCache>
                <c:formatCode>0</c:formatCode>
                <c:ptCount val="2"/>
                <c:pt idx="0">
                  <c:v>6.9</c:v>
                </c:pt>
                <c:pt idx="1">
                  <c:v>19.2</c:v>
                </c:pt>
              </c:numCache>
            </c:numRef>
          </c:val>
        </c:ser>
        <c:ser>
          <c:idx val="3"/>
          <c:order val="3"/>
          <c:tx>
            <c:strRef>
              <c:f>'App en routes'!$S$61</c:f>
              <c:strCache>
                <c:ptCount val="1"/>
                <c:pt idx="0">
                  <c:v>Enkele reis Boezinge-Mendinghem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nl-B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'App en routes'!$U$57:$V$57</c:f>
              <c:strCache>
                <c:ptCount val="2"/>
                <c:pt idx="0">
                  <c:v>Individuele bezoeker (n=250)</c:v>
                </c:pt>
                <c:pt idx="1">
                  <c:v>Groepen (n=21)</c:v>
                </c:pt>
              </c:strCache>
            </c:strRef>
          </c:cat>
          <c:val>
            <c:numRef>
              <c:f>'App en routes'!$U$61:$V$61</c:f>
              <c:numCache>
                <c:formatCode>0</c:formatCode>
                <c:ptCount val="2"/>
                <c:pt idx="0">
                  <c:v>4.5999999999999996</c:v>
                </c:pt>
                <c:pt idx="1">
                  <c:v>2.6</c:v>
                </c:pt>
              </c:numCache>
            </c:numRef>
          </c:val>
        </c:ser>
        <c:ser>
          <c:idx val="4"/>
          <c:order val="4"/>
          <c:tx>
            <c:strRef>
              <c:f>'App en routes'!$S$62</c:f>
              <c:strCache>
                <c:ptCount val="1"/>
                <c:pt idx="0">
                  <c:v>Nog geen idee/Weet het niet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nl-B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'App en routes'!$U$57:$V$57</c:f>
              <c:strCache>
                <c:ptCount val="2"/>
                <c:pt idx="0">
                  <c:v>Individuele bezoeker (n=250)</c:v>
                </c:pt>
                <c:pt idx="1">
                  <c:v>Groepen (n=21)</c:v>
                </c:pt>
              </c:strCache>
            </c:strRef>
          </c:cat>
          <c:val>
            <c:numRef>
              <c:f>'App en routes'!$U$62:$V$62</c:f>
              <c:numCache>
                <c:formatCode>0</c:formatCode>
                <c:ptCount val="2"/>
                <c:pt idx="0">
                  <c:v>57.199999999999996</c:v>
                </c:pt>
                <c:pt idx="1">
                  <c:v>60.9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63637192"/>
        <c:axId val="216006624"/>
      </c:barChart>
      <c:catAx>
        <c:axId val="4636371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nl-BE"/>
          </a:p>
        </c:txPr>
        <c:crossAx val="216006624"/>
        <c:crosses val="autoZero"/>
        <c:auto val="1"/>
        <c:lblAlgn val="ctr"/>
        <c:lblOffset val="100"/>
        <c:noMultiLvlLbl val="0"/>
      </c:catAx>
      <c:valAx>
        <c:axId val="216006624"/>
        <c:scaling>
          <c:orientation val="minMax"/>
        </c:scaling>
        <c:delete val="1"/>
        <c:axPos val="l"/>
        <c:numFmt formatCode="0" sourceLinked="1"/>
        <c:majorTickMark val="none"/>
        <c:minorTickMark val="none"/>
        <c:tickLblPos val="nextTo"/>
        <c:crossAx val="4636371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3.2071272207685893E-3"/>
          <c:y val="0.771121802792887"/>
          <c:w val="0.9935856234333641"/>
          <c:h val="0.2276408512428566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nl-B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50">
          <a:solidFill>
            <a:schemeClr val="tx1"/>
          </a:solidFill>
        </a:defRPr>
      </a:pPr>
      <a:endParaRPr lang="nl-BE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rgbClr val="49555D"/>
                </a:solidFill>
                <a:latin typeface="+mn-lt"/>
                <a:ea typeface="+mn-ea"/>
                <a:cs typeface="+mn-cs"/>
              </a:defRPr>
            </a:pPr>
            <a:r>
              <a:rPr lang="nl-BE" dirty="0" smtClean="0"/>
              <a:t>Schoolgroepen (n=57)</a:t>
            </a:r>
            <a:endParaRPr lang="nl-BE" dirty="0"/>
          </a:p>
        </c:rich>
      </c:tx>
      <c:layout>
        <c:manualLayout>
          <c:xMode val="edge"/>
          <c:yMode val="edge"/>
          <c:x val="0.1182450034287378"/>
          <c:y val="2.919099056333808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rgbClr val="49555D"/>
              </a:solidFill>
              <a:latin typeface="+mn-lt"/>
              <a:ea typeface="+mn-ea"/>
              <a:cs typeface="+mn-cs"/>
            </a:defRPr>
          </a:pPr>
          <a:endParaRPr lang="nl-BE"/>
        </a:p>
      </c:txPr>
    </c:title>
    <c:autoTitleDeleted val="0"/>
    <c:plotArea>
      <c:layout>
        <c:manualLayout>
          <c:layoutTarget val="inner"/>
          <c:xMode val="edge"/>
          <c:yMode val="edge"/>
          <c:x val="5.3890617091928057E-2"/>
          <c:y val="0.14222735616440627"/>
          <c:w val="0.81383241368243031"/>
          <c:h val="0.82881649136828905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tx2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tx1"/>
              </a:solidFill>
              <a:ln>
                <a:noFill/>
              </a:ln>
              <a:effectLst/>
            </c:spPr>
          </c:dPt>
          <c:dLbls>
            <c:dLbl>
              <c:idx val="1"/>
              <c:layout>
                <c:manualLayout>
                  <c:x val="-1.9596588033428383E-2"/>
                  <c:y val="2.6326884077556888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7600204915503215"/>
                      <c:h val="7.2614236892418249E-2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rgbClr val="49555D"/>
                    </a:solidFill>
                    <a:latin typeface="+mn-lt"/>
                    <a:ea typeface="+mn-ea"/>
                    <a:cs typeface="+mn-cs"/>
                  </a:defRPr>
                </a:pPr>
                <a:endParaRPr lang="nl-B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'Land van herkomst'!$B$3:$B$14</c:f>
              <c:strCache>
                <c:ptCount val="12"/>
                <c:pt idx="0">
                  <c:v>België</c:v>
                </c:pt>
                <c:pt idx="1">
                  <c:v>Buitenland</c:v>
                </c:pt>
                <c:pt idx="2">
                  <c:v>Verenigd Koninkrijk</c:v>
                </c:pt>
                <c:pt idx="3">
                  <c:v>Nederland</c:v>
                </c:pt>
                <c:pt idx="4">
                  <c:v>Frankrijk</c:v>
                </c:pt>
                <c:pt idx="5">
                  <c:v>VSA</c:v>
                </c:pt>
                <c:pt idx="6">
                  <c:v>Australië</c:v>
                </c:pt>
                <c:pt idx="7">
                  <c:v>Duitsland</c:v>
                </c:pt>
                <c:pt idx="8">
                  <c:v>Canada</c:v>
                </c:pt>
                <c:pt idx="9">
                  <c:v>Ierland</c:v>
                </c:pt>
                <c:pt idx="10">
                  <c:v>Gr. H. Luxemburg</c:v>
                </c:pt>
                <c:pt idx="11">
                  <c:v>Ander land</c:v>
                </c:pt>
              </c:strCache>
            </c:strRef>
          </c:cat>
          <c:val>
            <c:numRef>
              <c:f>'Land van herkomst'!$I$3:$I$14</c:f>
              <c:numCache>
                <c:formatCode>0</c:formatCode>
                <c:ptCount val="12"/>
                <c:pt idx="0">
                  <c:v>45.6</c:v>
                </c:pt>
                <c:pt idx="1">
                  <c:v>54.4</c:v>
                </c:pt>
                <c:pt idx="2">
                  <c:v>32.799999999999997</c:v>
                </c:pt>
                <c:pt idx="3">
                  <c:v>8.6</c:v>
                </c:pt>
                <c:pt idx="4">
                  <c:v>2.9</c:v>
                </c:pt>
                <c:pt idx="5">
                  <c:v>1.4</c:v>
                </c:pt>
                <c:pt idx="6">
                  <c:v>1</c:v>
                </c:pt>
                <c:pt idx="7">
                  <c:v>0</c:v>
                </c:pt>
                <c:pt idx="8">
                  <c:v>7.6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275101024"/>
        <c:axId val="275101416"/>
      </c:barChart>
      <c:catAx>
        <c:axId val="275101024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extTo"/>
        <c:crossAx val="275101416"/>
        <c:crosses val="autoZero"/>
        <c:auto val="1"/>
        <c:lblAlgn val="ctr"/>
        <c:lblOffset val="100"/>
        <c:noMultiLvlLbl val="0"/>
      </c:catAx>
      <c:valAx>
        <c:axId val="275101416"/>
        <c:scaling>
          <c:orientation val="minMax"/>
        </c:scaling>
        <c:delete val="1"/>
        <c:axPos val="t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crossAx val="2751010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rgbClr val="49555D"/>
          </a:solidFill>
        </a:defRPr>
      </a:pPr>
      <a:endParaRPr lang="nl-BE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4950695044468799"/>
          <c:y val="5.4538880209429298E-2"/>
          <c:w val="0.73343217324666521"/>
          <c:h val="0.83262575935728289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Herkomst!$C$59</c:f>
              <c:strCache>
                <c:ptCount val="1"/>
                <c:pt idx="0">
                  <c:v>Individuele bezoeker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nl-B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Herkomst!$B$60:$B$63</c:f>
              <c:strCache>
                <c:ptCount val="4"/>
                <c:pt idx="0">
                  <c:v>Bezoekers TT (n=643)</c:v>
                </c:pt>
                <c:pt idx="1">
                  <c:v>België (n=380)</c:v>
                </c:pt>
                <c:pt idx="2">
                  <c:v>Buitenland (n=263)</c:v>
                </c:pt>
                <c:pt idx="3">
                  <c:v>Verenigd Koninkrijk (n=127)</c:v>
                </c:pt>
              </c:strCache>
            </c:strRef>
          </c:cat>
          <c:val>
            <c:numRef>
              <c:f>Herkomst!$C$60:$C$63</c:f>
              <c:numCache>
                <c:formatCode>0</c:formatCode>
                <c:ptCount val="4"/>
                <c:pt idx="0">
                  <c:v>45.800000000000004</c:v>
                </c:pt>
                <c:pt idx="1">
                  <c:v>58.4</c:v>
                </c:pt>
                <c:pt idx="2">
                  <c:v>32.4</c:v>
                </c:pt>
                <c:pt idx="3">
                  <c:v>23.3</c:v>
                </c:pt>
              </c:numCache>
            </c:numRef>
          </c:val>
        </c:ser>
        <c:ser>
          <c:idx val="1"/>
          <c:order val="1"/>
          <c:tx>
            <c:strRef>
              <c:f>Herkomst!$D$59</c:f>
              <c:strCache>
                <c:ptCount val="1"/>
                <c:pt idx="0">
                  <c:v>Groepen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31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nl-B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Herkomst!$B$60:$B$63</c:f>
              <c:strCache>
                <c:ptCount val="4"/>
                <c:pt idx="0">
                  <c:v>Bezoekers TT (n=643)</c:v>
                </c:pt>
                <c:pt idx="1">
                  <c:v>België (n=380)</c:v>
                </c:pt>
                <c:pt idx="2">
                  <c:v>Buitenland (n=263)</c:v>
                </c:pt>
                <c:pt idx="3">
                  <c:v>Verenigd Koninkrijk (n=127)</c:v>
                </c:pt>
              </c:strCache>
            </c:strRef>
          </c:cat>
          <c:val>
            <c:numRef>
              <c:f>Herkomst!$D$60:$D$63</c:f>
              <c:numCache>
                <c:formatCode>0</c:formatCode>
                <c:ptCount val="4"/>
                <c:pt idx="0">
                  <c:v>21.6</c:v>
                </c:pt>
                <c:pt idx="1">
                  <c:v>12.8</c:v>
                </c:pt>
                <c:pt idx="2">
                  <c:v>31</c:v>
                </c:pt>
                <c:pt idx="3">
                  <c:v>36.199999999999996</c:v>
                </c:pt>
              </c:numCache>
            </c:numRef>
          </c:val>
        </c:ser>
        <c:ser>
          <c:idx val="2"/>
          <c:order val="2"/>
          <c:tx>
            <c:strRef>
              <c:f>Herkomst!$E$59</c:f>
              <c:strCache>
                <c:ptCount val="1"/>
                <c:pt idx="0">
                  <c:v>Schoolgroep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nl-B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Herkomst!$B$60:$B$63</c:f>
              <c:strCache>
                <c:ptCount val="4"/>
                <c:pt idx="0">
                  <c:v>Bezoekers TT (n=643)</c:v>
                </c:pt>
                <c:pt idx="1">
                  <c:v>België (n=380)</c:v>
                </c:pt>
                <c:pt idx="2">
                  <c:v>Buitenland (n=263)</c:v>
                </c:pt>
                <c:pt idx="3">
                  <c:v>Verenigd Koninkrijk (n=127)</c:v>
                </c:pt>
              </c:strCache>
            </c:strRef>
          </c:cat>
          <c:val>
            <c:numRef>
              <c:f>Herkomst!$E$60:$E$63</c:f>
              <c:numCache>
                <c:formatCode>0</c:formatCode>
                <c:ptCount val="4"/>
                <c:pt idx="0">
                  <c:v>32.6</c:v>
                </c:pt>
                <c:pt idx="1">
                  <c:v>28.799999999999997</c:v>
                </c:pt>
                <c:pt idx="2">
                  <c:v>36.5</c:v>
                </c:pt>
                <c:pt idx="3">
                  <c:v>40.5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75102200"/>
        <c:axId val="275102592"/>
      </c:barChart>
      <c:catAx>
        <c:axId val="27510220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nl-BE"/>
          </a:p>
        </c:txPr>
        <c:crossAx val="275102592"/>
        <c:crosses val="autoZero"/>
        <c:auto val="1"/>
        <c:lblAlgn val="ctr"/>
        <c:lblOffset val="100"/>
        <c:noMultiLvlLbl val="0"/>
      </c:catAx>
      <c:valAx>
        <c:axId val="275102592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275102200"/>
        <c:crosses val="max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2.545990785661292E-2"/>
          <c:y val="0.91181995981859376"/>
          <c:w val="0.95683500593833293"/>
          <c:h val="6.556833091844906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nl-B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nl-BE"/>
    </a:p>
  </c:txPr>
  <c:externalData r:id="rId3">
    <c:autoUpdate val="0"/>
  </c:externalData>
  <c:userShapes r:id="rId4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'Dagtrip of Overn'!$A$3</c:f>
              <c:strCache>
                <c:ptCount val="1"/>
                <c:pt idx="0">
                  <c:v>Daguitstap vanuit de woonplaats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nl-B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'Dagtrip of Overn'!$B$2:$E$2</c:f>
              <c:strCache>
                <c:ptCount val="4"/>
                <c:pt idx="0">
                  <c:v>Bezoekers TT (n=643)</c:v>
                </c:pt>
                <c:pt idx="1">
                  <c:v>Individuelen (n=515)</c:v>
                </c:pt>
                <c:pt idx="2">
                  <c:v>Groepen (n=71)</c:v>
                </c:pt>
                <c:pt idx="3">
                  <c:v>Scholen (n=57)</c:v>
                </c:pt>
              </c:strCache>
            </c:strRef>
          </c:cat>
          <c:val>
            <c:numRef>
              <c:f>'Dagtrip of Overn'!$B$3:$E$3</c:f>
              <c:numCache>
                <c:formatCode>0</c:formatCode>
                <c:ptCount val="4"/>
                <c:pt idx="0">
                  <c:v>49.5</c:v>
                </c:pt>
                <c:pt idx="1">
                  <c:v>52.1</c:v>
                </c:pt>
                <c:pt idx="2">
                  <c:v>40.1</c:v>
                </c:pt>
                <c:pt idx="3">
                  <c:v>52.2</c:v>
                </c:pt>
              </c:numCache>
            </c:numRef>
          </c:val>
        </c:ser>
        <c:ser>
          <c:idx val="1"/>
          <c:order val="1"/>
          <c:tx>
            <c:strRef>
              <c:f>'Dagtrip of Overn'!$A$4</c:f>
              <c:strCache>
                <c:ptCount val="1"/>
                <c:pt idx="0">
                  <c:v>Verblijfstoerist buiten Westhoek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nl-B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'Dagtrip of Overn'!$B$2:$E$2</c:f>
              <c:strCache>
                <c:ptCount val="4"/>
                <c:pt idx="0">
                  <c:v>Bezoekers TT (n=643)</c:v>
                </c:pt>
                <c:pt idx="1">
                  <c:v>Individuelen (n=515)</c:v>
                </c:pt>
                <c:pt idx="2">
                  <c:v>Groepen (n=71)</c:v>
                </c:pt>
                <c:pt idx="3">
                  <c:v>Scholen (n=57)</c:v>
                </c:pt>
              </c:strCache>
            </c:strRef>
          </c:cat>
          <c:val>
            <c:numRef>
              <c:f>'Dagtrip of Overn'!$B$4:$E$4</c:f>
              <c:numCache>
                <c:formatCode>0</c:formatCode>
                <c:ptCount val="4"/>
                <c:pt idx="0">
                  <c:v>22.2</c:v>
                </c:pt>
                <c:pt idx="1">
                  <c:v>14.799999999999999</c:v>
                </c:pt>
                <c:pt idx="2">
                  <c:v>37.1</c:v>
                </c:pt>
                <c:pt idx="3">
                  <c:v>22.6</c:v>
                </c:pt>
              </c:numCache>
            </c:numRef>
          </c:val>
        </c:ser>
        <c:ser>
          <c:idx val="2"/>
          <c:order val="2"/>
          <c:tx>
            <c:strRef>
              <c:f>'Dagtrip of Overn'!$A$5</c:f>
              <c:strCache>
                <c:ptCount val="1"/>
                <c:pt idx="0">
                  <c:v>Verblijfstoerist binnen Westhoek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1"/>
              <c:tx>
                <c:rich>
                  <a:bodyPr/>
                  <a:lstStyle/>
                  <a:p>
                    <a:fld id="{614DF767-A938-4152-98BA-F1952CAAA6CA}" type="VALUE">
                      <a:rPr lang="en-US" smtClean="0"/>
                      <a:pPr/>
                      <a:t>[WAARDE]</a:t>
                    </a:fld>
                    <a:endParaRPr lang="nl-BE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nl-B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'Dagtrip of Overn'!$B$2:$E$2</c:f>
              <c:strCache>
                <c:ptCount val="4"/>
                <c:pt idx="0">
                  <c:v>Bezoekers TT (n=643)</c:v>
                </c:pt>
                <c:pt idx="1">
                  <c:v>Individuelen (n=515)</c:v>
                </c:pt>
                <c:pt idx="2">
                  <c:v>Groepen (n=71)</c:v>
                </c:pt>
                <c:pt idx="3">
                  <c:v>Scholen (n=57)</c:v>
                </c:pt>
              </c:strCache>
            </c:strRef>
          </c:cat>
          <c:val>
            <c:numRef>
              <c:f>'Dagtrip of Overn'!$B$5:$E$5</c:f>
              <c:numCache>
                <c:formatCode>0</c:formatCode>
                <c:ptCount val="4"/>
                <c:pt idx="0">
                  <c:v>28.299999999999997</c:v>
                </c:pt>
                <c:pt idx="1">
                  <c:v>33</c:v>
                </c:pt>
                <c:pt idx="2">
                  <c:v>22.8</c:v>
                </c:pt>
                <c:pt idx="3">
                  <c:v>25.3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75103768"/>
        <c:axId val="275104160"/>
      </c:barChart>
      <c:catAx>
        <c:axId val="27510376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nl-BE"/>
          </a:p>
        </c:txPr>
        <c:crossAx val="275104160"/>
        <c:crosses val="autoZero"/>
        <c:auto val="1"/>
        <c:lblAlgn val="ctr"/>
        <c:lblOffset val="100"/>
        <c:noMultiLvlLbl val="0"/>
      </c:catAx>
      <c:valAx>
        <c:axId val="275104160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275103768"/>
        <c:crosses val="max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3.0864388617692596E-3"/>
          <c:y val="0.80896078991679343"/>
          <c:w val="0.99374913680200028"/>
          <c:h val="0.1327644667950169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nl-B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50">
          <a:solidFill>
            <a:schemeClr val="tx1"/>
          </a:solidFill>
        </a:defRPr>
      </a:pPr>
      <a:endParaRPr lang="nl-BE"/>
    </a:p>
  </c:txPr>
  <c:externalData r:id="rId3">
    <c:autoUpdate val="0"/>
  </c:externalData>
  <c:userShapes r:id="rId4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'Dagtrip of Overn'!$B$180</c:f>
              <c:strCache>
                <c:ptCount val="1"/>
                <c:pt idx="0">
                  <c:v>Daguitstap vanuit de woonplaats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nl-B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'Dagtrip of Overn'!$A$182:$A$184</c:f>
              <c:strCache>
                <c:ptCount val="3"/>
                <c:pt idx="0">
                  <c:v>België (n=379)</c:v>
                </c:pt>
                <c:pt idx="1">
                  <c:v>Buitenland (n=263)</c:v>
                </c:pt>
                <c:pt idx="2">
                  <c:v>Verenigd Koninkrijk (n=127)</c:v>
                </c:pt>
              </c:strCache>
            </c:strRef>
          </c:cat>
          <c:val>
            <c:numRef>
              <c:f>'Dagtrip of Overn'!$B$182:$B$184</c:f>
              <c:numCache>
                <c:formatCode>0</c:formatCode>
                <c:ptCount val="3"/>
                <c:pt idx="0">
                  <c:v>65.400000000000006</c:v>
                </c:pt>
                <c:pt idx="1">
                  <c:v>32.700000000000003</c:v>
                </c:pt>
                <c:pt idx="2">
                  <c:v>31.1</c:v>
                </c:pt>
              </c:numCache>
            </c:numRef>
          </c:val>
        </c:ser>
        <c:ser>
          <c:idx val="1"/>
          <c:order val="1"/>
          <c:tx>
            <c:strRef>
              <c:f>'Dagtrip of Overn'!$C$180</c:f>
              <c:strCache>
                <c:ptCount val="1"/>
                <c:pt idx="0">
                  <c:v>Verblijfstoerist buiten Westhoek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nl-B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'Dagtrip of Overn'!$A$182:$A$184</c:f>
              <c:strCache>
                <c:ptCount val="3"/>
                <c:pt idx="0">
                  <c:v>België (n=379)</c:v>
                </c:pt>
                <c:pt idx="1">
                  <c:v>Buitenland (n=263)</c:v>
                </c:pt>
                <c:pt idx="2">
                  <c:v>Verenigd Koninkrijk (n=127)</c:v>
                </c:pt>
              </c:strCache>
            </c:strRef>
          </c:cat>
          <c:val>
            <c:numRef>
              <c:f>'Dagtrip of Overn'!$C$182:$C$184</c:f>
              <c:numCache>
                <c:formatCode>0</c:formatCode>
                <c:ptCount val="3"/>
                <c:pt idx="0">
                  <c:v>12.7</c:v>
                </c:pt>
                <c:pt idx="1">
                  <c:v>32.200000000000003</c:v>
                </c:pt>
                <c:pt idx="2">
                  <c:v>29.2</c:v>
                </c:pt>
              </c:numCache>
            </c:numRef>
          </c:val>
        </c:ser>
        <c:ser>
          <c:idx val="2"/>
          <c:order val="2"/>
          <c:tx>
            <c:strRef>
              <c:f>'Dagtrip of Overn'!$D$180</c:f>
              <c:strCache>
                <c:ptCount val="1"/>
                <c:pt idx="0">
                  <c:v>Verblijfstoerist binnen Westhoek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nl-B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'Dagtrip of Overn'!$A$182:$A$184</c:f>
              <c:strCache>
                <c:ptCount val="3"/>
                <c:pt idx="0">
                  <c:v>België (n=379)</c:v>
                </c:pt>
                <c:pt idx="1">
                  <c:v>Buitenland (n=263)</c:v>
                </c:pt>
                <c:pt idx="2">
                  <c:v>Verenigd Koninkrijk (n=127)</c:v>
                </c:pt>
              </c:strCache>
            </c:strRef>
          </c:cat>
          <c:val>
            <c:numRef>
              <c:f>'Dagtrip of Overn'!$D$182:$D$184</c:f>
              <c:numCache>
                <c:formatCode>0</c:formatCode>
                <c:ptCount val="3"/>
                <c:pt idx="0">
                  <c:v>21.8</c:v>
                </c:pt>
                <c:pt idx="1">
                  <c:v>35.099999999999994</c:v>
                </c:pt>
                <c:pt idx="2">
                  <c:v>39.700000000000003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75104944"/>
        <c:axId val="275105336"/>
      </c:barChart>
      <c:catAx>
        <c:axId val="27510494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nl-BE"/>
          </a:p>
        </c:txPr>
        <c:crossAx val="275105336"/>
        <c:crosses val="autoZero"/>
        <c:auto val="1"/>
        <c:lblAlgn val="ctr"/>
        <c:lblOffset val="100"/>
        <c:noMultiLvlLbl val="0"/>
      </c:catAx>
      <c:valAx>
        <c:axId val="275105336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275104944"/>
        <c:crosses val="max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82092276017653554"/>
          <c:w val="1"/>
          <c:h val="0.1095362106162320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nl-B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50">
          <a:solidFill>
            <a:schemeClr val="tx1"/>
          </a:solidFill>
        </a:defRPr>
      </a:pPr>
      <a:endParaRPr lang="nl-BE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'Dagtoeristen - herkomst'!$C$55</c:f>
              <c:strCache>
                <c:ptCount val="1"/>
                <c:pt idx="0">
                  <c:v>Totaal dagtoeristen (n=330)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2"/>
            <c:invertIfNegative val="0"/>
            <c:bubble3D val="0"/>
            <c:spPr>
              <a:solidFill>
                <a:schemeClr val="tx1"/>
              </a:solidFill>
              <a:ln>
                <a:noFill/>
              </a:ln>
              <a:effectLst/>
            </c:spPr>
          </c:dPt>
          <c:dPt>
            <c:idx val="7"/>
            <c:invertIfNegative val="0"/>
            <c:bubble3D val="0"/>
            <c:spPr>
              <a:solidFill>
                <a:schemeClr val="tx1"/>
              </a:solidFill>
              <a:ln>
                <a:noFill/>
              </a:ln>
              <a:effectLst/>
            </c:spPr>
          </c:dPt>
          <c:dPt>
            <c:idx val="10"/>
            <c:invertIfNegative val="0"/>
            <c:bubble3D val="0"/>
            <c:spPr>
              <a:solidFill>
                <a:schemeClr val="tx1"/>
              </a:solidFill>
              <a:ln>
                <a:noFill/>
              </a:ln>
              <a:effectLst/>
            </c:spPr>
          </c:dPt>
          <c:dLbls>
            <c:dLbl>
              <c:idx val="1"/>
              <c:layout>
                <c:manualLayout>
                  <c:x val="-8.3742346559460418E-3"/>
                  <c:y val="3.8338316451967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nl-B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'Dagtoeristen - herkomst'!$B$56:$B$66</c:f>
              <c:strCache>
                <c:ptCount val="11"/>
                <c:pt idx="0">
                  <c:v>Westhoek</c:v>
                </c:pt>
                <c:pt idx="1">
                  <c:v>Rest West-Vlaanderen</c:v>
                </c:pt>
                <c:pt idx="2">
                  <c:v>Oost-Vlaanderen</c:v>
                </c:pt>
                <c:pt idx="3">
                  <c:v>Antwerpen</c:v>
                </c:pt>
                <c:pt idx="4">
                  <c:v>Vlaams-Brabant</c:v>
                </c:pt>
                <c:pt idx="5">
                  <c:v>Limburg</c:v>
                </c:pt>
                <c:pt idx="6">
                  <c:v>Brussels H. Gewest</c:v>
                </c:pt>
                <c:pt idx="7">
                  <c:v>Wallonië</c:v>
                </c:pt>
                <c:pt idx="8">
                  <c:v>U.K.</c:v>
                </c:pt>
                <c:pt idx="9">
                  <c:v>Nederland</c:v>
                </c:pt>
                <c:pt idx="10">
                  <c:v>Frankrijk</c:v>
                </c:pt>
              </c:strCache>
            </c:strRef>
          </c:cat>
          <c:val>
            <c:numRef>
              <c:f>'Dagtoeristen - herkomst'!$C$56:$C$66</c:f>
              <c:numCache>
                <c:formatCode>0.0</c:formatCode>
                <c:ptCount val="11"/>
                <c:pt idx="0">
                  <c:v>3.7655633161251139</c:v>
                </c:pt>
                <c:pt idx="1">
                  <c:v>18.9492863650167</c:v>
                </c:pt>
                <c:pt idx="2">
                  <c:v>15.8821743091406</c:v>
                </c:pt>
                <c:pt idx="3">
                  <c:v>8.1081081081081088</c:v>
                </c:pt>
                <c:pt idx="4">
                  <c:v>7.3792894017613113</c:v>
                </c:pt>
                <c:pt idx="5">
                  <c:v>7.8348010932280596</c:v>
                </c:pt>
                <c:pt idx="6">
                  <c:v>3.7351958700273311</c:v>
                </c:pt>
                <c:pt idx="7">
                  <c:v>2.3382933495293043</c:v>
                </c:pt>
                <c:pt idx="8">
                  <c:v>16.600000000000001</c:v>
                </c:pt>
                <c:pt idx="9">
                  <c:v>8.9</c:v>
                </c:pt>
                <c:pt idx="10">
                  <c:v>6.5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275106120"/>
        <c:axId val="275106512"/>
      </c:barChart>
      <c:catAx>
        <c:axId val="27510612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nl-BE"/>
          </a:p>
        </c:txPr>
        <c:crossAx val="275106512"/>
        <c:crosses val="autoZero"/>
        <c:auto val="1"/>
        <c:lblAlgn val="ctr"/>
        <c:lblOffset val="100"/>
        <c:noMultiLvlLbl val="0"/>
      </c:catAx>
      <c:valAx>
        <c:axId val="275106512"/>
        <c:scaling>
          <c:orientation val="minMax"/>
        </c:scaling>
        <c:delete val="1"/>
        <c:axPos val="t"/>
        <c:numFmt formatCode="0.0" sourceLinked="1"/>
        <c:majorTickMark val="none"/>
        <c:minorTickMark val="none"/>
        <c:tickLblPos val="nextTo"/>
        <c:crossAx val="2751061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50">
          <a:solidFill>
            <a:schemeClr val="tx1"/>
          </a:solidFill>
        </a:defRPr>
      </a:pPr>
      <a:endParaRPr lang="nl-B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7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8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9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0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9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0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0.64833</cdr:x>
      <cdr:y>0</cdr:y>
    </cdr:from>
    <cdr:to>
      <cdr:x>0.6923</cdr:x>
      <cdr:y>0.13675</cdr:y>
    </cdr:to>
    <cdr:sp macro="" textlink="">
      <cdr:nvSpPr>
        <cdr:cNvPr id="2" name="Tekstvak 1"/>
        <cdr:cNvSpPr txBox="1"/>
      </cdr:nvSpPr>
      <cdr:spPr>
        <a:xfrm xmlns:a="http://schemas.openxmlformats.org/drawingml/2006/main">
          <a:off x="5308773" y="0"/>
          <a:ext cx="360040" cy="47765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nl-BE" sz="1100" dirty="0"/>
        </a:p>
      </cdr:txBody>
    </cdr:sp>
  </cdr:relSizeAnchor>
  <cdr:relSizeAnchor xmlns:cdr="http://schemas.openxmlformats.org/drawingml/2006/chartDrawing">
    <cdr:from>
      <cdr:x>0.63647</cdr:x>
      <cdr:y>0.00801</cdr:y>
    </cdr:from>
    <cdr:to>
      <cdr:x>0.74814</cdr:x>
      <cdr:y>0.2698</cdr:y>
    </cdr:to>
    <cdr:sp macro="" textlink="">
      <cdr:nvSpPr>
        <cdr:cNvPr id="3" name="Tekstvak 2"/>
        <cdr:cNvSpPr txBox="1"/>
      </cdr:nvSpPr>
      <cdr:spPr>
        <a:xfrm xmlns:a="http://schemas.openxmlformats.org/drawingml/2006/main">
          <a:off x="5211613" y="27995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nl-BE" sz="11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0.37572</cdr:x>
      <cdr:y>0</cdr:y>
    </cdr:from>
    <cdr:to>
      <cdr:x>0.5516</cdr:x>
      <cdr:y>0.10482</cdr:y>
    </cdr:to>
    <cdr:sp macro="" textlink="">
      <cdr:nvSpPr>
        <cdr:cNvPr id="2" name="Tekstvak 2"/>
        <cdr:cNvSpPr txBox="1"/>
      </cdr:nvSpPr>
      <cdr:spPr>
        <a:xfrm xmlns:a="http://schemas.openxmlformats.org/drawingml/2006/main">
          <a:off x="3076525" y="-1438037"/>
          <a:ext cx="1440160" cy="3693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nl-BE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nl-BE" dirty="0" smtClean="0"/>
            <a:t>48 310</a:t>
          </a:r>
          <a:endParaRPr lang="nl-BE" dirty="0"/>
        </a:p>
      </cdr:txBody>
    </cdr:sp>
  </cdr:relSizeAnchor>
  <cdr:relSizeAnchor xmlns:cdr="http://schemas.openxmlformats.org/drawingml/2006/chartDrawing">
    <cdr:from>
      <cdr:x>0.65158</cdr:x>
      <cdr:y>0</cdr:y>
    </cdr:from>
    <cdr:to>
      <cdr:x>0.82746</cdr:x>
      <cdr:y>0.10042</cdr:y>
    </cdr:to>
    <cdr:sp macro="" textlink="">
      <cdr:nvSpPr>
        <cdr:cNvPr id="3" name="Tekstvak 2"/>
        <cdr:cNvSpPr txBox="1"/>
      </cdr:nvSpPr>
      <cdr:spPr>
        <a:xfrm xmlns:a="http://schemas.openxmlformats.org/drawingml/2006/main">
          <a:off x="5472620" y="0"/>
          <a:ext cx="1477217" cy="3693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nl-BE" sz="1800" dirty="0" smtClean="0">
              <a:solidFill>
                <a:schemeClr val="tx1"/>
              </a:solidFill>
            </a:rPr>
            <a:t>21 670</a:t>
          </a:r>
          <a:endParaRPr lang="nl-BE" sz="1800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0.81849</cdr:x>
      <cdr:y>0</cdr:y>
    </cdr:from>
    <cdr:to>
      <cdr:x>0.98558</cdr:x>
      <cdr:y>0.10042</cdr:y>
    </cdr:to>
    <cdr:sp macro="" textlink="">
      <cdr:nvSpPr>
        <cdr:cNvPr id="4" name="Tekstvak 2"/>
        <cdr:cNvSpPr txBox="1"/>
      </cdr:nvSpPr>
      <cdr:spPr>
        <a:xfrm xmlns:a="http://schemas.openxmlformats.org/drawingml/2006/main">
          <a:off x="6874498" y="0"/>
          <a:ext cx="1403388" cy="3693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nl-BE" sz="1800" dirty="0" smtClean="0">
              <a:solidFill>
                <a:schemeClr val="tx1"/>
              </a:solidFill>
            </a:rPr>
            <a:t>27 620</a:t>
          </a:r>
          <a:endParaRPr lang="nl-BE" sz="1800" dirty="0">
            <a:solidFill>
              <a:schemeClr val="tx1"/>
            </a:solidFill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4" y="0"/>
            <a:ext cx="2944283" cy="497020"/>
          </a:xfrm>
          <a:prstGeom prst="rect">
            <a:avLst/>
          </a:prstGeom>
        </p:spPr>
        <p:txBody>
          <a:bodyPr vert="horz" lIns="91405" tIns="45702" rIns="91405" bIns="45702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48647" y="0"/>
            <a:ext cx="2944283" cy="497020"/>
          </a:xfrm>
          <a:prstGeom prst="rect">
            <a:avLst/>
          </a:prstGeom>
        </p:spPr>
        <p:txBody>
          <a:bodyPr vert="horz" lIns="91405" tIns="45702" rIns="91405" bIns="45702" rtlCol="0"/>
          <a:lstStyle>
            <a:lvl1pPr algn="r">
              <a:defRPr sz="1200"/>
            </a:lvl1pPr>
          </a:lstStyle>
          <a:p>
            <a:fld id="{58B2A1CA-7E30-43F4-B25D-D41F7B9E302B}" type="datetimeFigureOut">
              <a:rPr lang="nl-BE" smtClean="0"/>
              <a:t>25/08/2014</a:t>
            </a:fld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4" y="9408985"/>
            <a:ext cx="2944283" cy="497019"/>
          </a:xfrm>
          <a:prstGeom prst="rect">
            <a:avLst/>
          </a:prstGeom>
        </p:spPr>
        <p:txBody>
          <a:bodyPr vert="horz" lIns="91405" tIns="45702" rIns="91405" bIns="45702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48647" y="9408985"/>
            <a:ext cx="2944283" cy="497019"/>
          </a:xfrm>
          <a:prstGeom prst="rect">
            <a:avLst/>
          </a:prstGeom>
        </p:spPr>
        <p:txBody>
          <a:bodyPr vert="horz" lIns="91405" tIns="45702" rIns="91405" bIns="45702" rtlCol="0" anchor="b"/>
          <a:lstStyle>
            <a:lvl1pPr algn="r">
              <a:defRPr sz="1200"/>
            </a:lvl1pPr>
          </a:lstStyle>
          <a:p>
            <a:fld id="{EAFA5F2B-AAB1-4F83-9E53-5037FB8D4934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5887420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543601" y="9516511"/>
            <a:ext cx="2532615" cy="389493"/>
          </a:xfrm>
          <a:prstGeom prst="rect">
            <a:avLst/>
          </a:prstGeom>
        </p:spPr>
        <p:txBody>
          <a:bodyPr vert="horz" lIns="91405" tIns="45702" rIns="91405" bIns="45702" rtlCol="0" anchor="ctr"/>
          <a:lstStyle>
            <a:lvl1pPr algn="l">
              <a:defRPr sz="9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78280961-23D7-4DCE-9A6C-829ABFB86BB8}" type="datetimeFigureOut">
              <a:rPr lang="nl-BE" smtClean="0"/>
              <a:pPr/>
              <a:t>25/08/2014</a:t>
            </a:fld>
            <a:endParaRPr lang="nl-BE" dirty="0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284163" y="388938"/>
            <a:ext cx="6083300" cy="45640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05" tIns="45702" rIns="91405" bIns="45702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545640" y="5152262"/>
            <a:ext cx="5705263" cy="4169224"/>
          </a:xfrm>
          <a:prstGeom prst="rect">
            <a:avLst/>
          </a:prstGeom>
        </p:spPr>
        <p:txBody>
          <a:bodyPr vert="horz" lIns="91405" tIns="45702" rIns="91405" bIns="45702" rtlCol="0"/>
          <a:lstStyle/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504264" y="9516511"/>
            <a:ext cx="2746638" cy="389493"/>
          </a:xfrm>
          <a:prstGeom prst="rect">
            <a:avLst/>
          </a:prstGeom>
        </p:spPr>
        <p:txBody>
          <a:bodyPr vert="horz" lIns="91405" tIns="45702" rIns="91405" bIns="45702" rtlCol="0" anchor="ctr"/>
          <a:lstStyle>
            <a:lvl1pPr marL="0" algn="r" defTabSz="914038" rtl="0" eaLnBrk="1" latinLnBrk="0" hangingPunct="1">
              <a:defRPr lang="nl-BE" sz="900" kern="120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851FF0C1-E93B-4654-B48A-E44580A9C80C}" type="slidenum">
              <a:rPr lang="nl-BE" smtClean="0"/>
              <a:pPr/>
              <a:t>‹nr.›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037552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900" kern="1200">
        <a:solidFill>
          <a:schemeClr val="tx1"/>
        </a:solidFill>
        <a:latin typeface="Verdana" panose="020B0604030504040204" pitchFamily="34" charset="0"/>
        <a:ea typeface="Verdana" panose="020B0604030504040204" pitchFamily="34" charset="0"/>
        <a:cs typeface="Verdana" panose="020B0604030504040204" pitchFamily="34" charset="0"/>
      </a:defRPr>
    </a:lvl1pPr>
    <a:lvl2pPr marL="457200" algn="l" defTabSz="914400" rtl="0" eaLnBrk="1" latinLnBrk="0" hangingPunct="1">
      <a:defRPr sz="900" kern="1200">
        <a:solidFill>
          <a:schemeClr val="tx1"/>
        </a:solidFill>
        <a:latin typeface="Verdana" panose="020B0604030504040204" pitchFamily="34" charset="0"/>
        <a:ea typeface="Verdana" panose="020B0604030504040204" pitchFamily="34" charset="0"/>
        <a:cs typeface="Verdana" panose="020B0604030504040204" pitchFamily="34" charset="0"/>
      </a:defRPr>
    </a:lvl2pPr>
    <a:lvl3pPr marL="914400" algn="l" defTabSz="914400" rtl="0" eaLnBrk="1" latinLnBrk="0" hangingPunct="1">
      <a:defRPr sz="900" kern="1200">
        <a:solidFill>
          <a:schemeClr val="tx1"/>
        </a:solidFill>
        <a:latin typeface="Verdana" panose="020B0604030504040204" pitchFamily="34" charset="0"/>
        <a:ea typeface="Verdana" panose="020B0604030504040204" pitchFamily="34" charset="0"/>
        <a:cs typeface="Verdana" panose="020B0604030504040204" pitchFamily="34" charset="0"/>
      </a:defRPr>
    </a:lvl3pPr>
    <a:lvl4pPr marL="1371600" algn="l" defTabSz="914400" rtl="0" eaLnBrk="1" latinLnBrk="0" hangingPunct="1">
      <a:defRPr sz="900" kern="1200">
        <a:solidFill>
          <a:schemeClr val="tx1"/>
        </a:solidFill>
        <a:latin typeface="Verdana" panose="020B0604030504040204" pitchFamily="34" charset="0"/>
        <a:ea typeface="Verdana" panose="020B0604030504040204" pitchFamily="34" charset="0"/>
        <a:cs typeface="Verdana" panose="020B0604030504040204" pitchFamily="34" charset="0"/>
      </a:defRPr>
    </a:lvl4pPr>
    <a:lvl5pPr marL="1828800" algn="l" defTabSz="914400" rtl="0" eaLnBrk="1" latinLnBrk="0" hangingPunct="1">
      <a:defRPr sz="900" kern="1200">
        <a:solidFill>
          <a:schemeClr val="tx1"/>
        </a:solidFill>
        <a:latin typeface="Verdana" panose="020B0604030504040204" pitchFamily="34" charset="0"/>
        <a:ea typeface="Verdana" panose="020B0604030504040204" pitchFamily="34" charset="0"/>
        <a:cs typeface="Verdana" panose="020B060403050404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  <p:extLst mod="1">
    <p:ext uri="{620B2872-D7B9-4A21-9093-7833F8D536E1}">
      <p15:sldGuideLst xmlns:p15="http://schemas.microsoft.com/office/powerpoint/2012/main">
        <p15:guide id="1" orient="horz" pos="3120" userDrawn="1">
          <p15:clr>
            <a:srgbClr val="F26B43"/>
          </p15:clr>
        </p15:guide>
        <p15:guide id="2" pos="2140" userDrawn="1">
          <p15:clr>
            <a:srgbClr val="F26B43"/>
          </p15:clr>
        </p15:guide>
      </p15:sldGuideLst>
    </p:ext>
  </p:extLst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1FF0C1-E93B-4654-B48A-E44580A9C80C}" type="slidenum">
              <a:rPr lang="nl-BE" smtClean="0"/>
              <a:pPr/>
              <a:t>1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7868615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1FF0C1-E93B-4654-B48A-E44580A9C80C}" type="slidenum">
              <a:rPr lang="nl-BE" smtClean="0"/>
              <a:pPr/>
              <a:t>2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3102833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1FF0C1-E93B-4654-B48A-E44580A9C80C}" type="slidenum">
              <a:rPr lang="nl-BE" smtClean="0"/>
              <a:pPr/>
              <a:t>6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9931764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1FF0C1-E93B-4654-B48A-E44580A9C80C}" type="slidenum">
              <a:rPr lang="nl-BE" smtClean="0"/>
              <a:pPr/>
              <a:t>18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247418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6.jpe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jp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NIET GEBRUIK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/>
          <p:cNvSpPr txBox="1"/>
          <p:nvPr userDrawn="1"/>
        </p:nvSpPr>
        <p:spPr>
          <a:xfrm>
            <a:off x="1115616" y="1268760"/>
            <a:ext cx="691276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4000" dirty="0" smtClean="0"/>
              <a:t>Begin het maken van je presentatie door op de knop ‘nieuwe dia’ te klikken en een indeling te kiezen (per slide) – verwijder nadien</a:t>
            </a:r>
            <a:r>
              <a:rPr lang="nl-BE" sz="4000" baseline="0" dirty="0" smtClean="0"/>
              <a:t> deze dia</a:t>
            </a:r>
            <a:endParaRPr lang="nl-BE" sz="4000" dirty="0"/>
          </a:p>
        </p:txBody>
      </p:sp>
    </p:spTree>
    <p:extLst>
      <p:ext uri="{BB962C8B-B14F-4D97-AF65-F5344CB8AC3E}">
        <p14:creationId xmlns:p14="http://schemas.microsoft.com/office/powerpoint/2010/main" val="3570585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+ opsomming (geen fot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75862" y="404812"/>
            <a:ext cx="8199826" cy="101282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nl-NL" dirty="0" smtClean="0"/>
              <a:t>Titel slide hier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 hasCustomPrompt="1"/>
          </p:nvPr>
        </p:nvSpPr>
        <p:spPr>
          <a:xfrm>
            <a:off x="475862" y="1600200"/>
            <a:ext cx="8199826" cy="4565650"/>
          </a:xfrm>
        </p:spPr>
        <p:txBody>
          <a:bodyPr/>
          <a:lstStyle>
            <a:lvl4pPr>
              <a:defRPr/>
            </a:lvl4pPr>
          </a:lstStyle>
          <a:p>
            <a:pPr lvl="0"/>
            <a:r>
              <a:rPr lang="nl-NL" dirty="0" smtClean="0"/>
              <a:t>Klik om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7DDB6-7220-424E-AE4F-ACD22D35549E}" type="slidenum">
              <a:rPr lang="nl-BE" smtClean="0"/>
              <a:t>‹nr.›</a:t>
            </a:fld>
            <a:endParaRPr lang="nl-BE"/>
          </a:p>
        </p:txBody>
      </p:sp>
      <p:cxnSp>
        <p:nvCxnSpPr>
          <p:cNvPr id="5" name="Rechte verbindingslijn 4"/>
          <p:cNvCxnSpPr/>
          <p:nvPr userDrawn="1"/>
        </p:nvCxnSpPr>
        <p:spPr>
          <a:xfrm>
            <a:off x="482860" y="1268760"/>
            <a:ext cx="8190000" cy="0"/>
          </a:xfrm>
          <a:prstGeom prst="line">
            <a:avLst/>
          </a:prstGeom>
          <a:ln w="3175">
            <a:solidFill>
              <a:srgbClr val="49555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00616" y="76874"/>
            <a:ext cx="744488" cy="828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47871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+ opsomming + foto staand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75862" y="404812"/>
            <a:ext cx="8199826" cy="1012825"/>
          </a:xfrm>
        </p:spPr>
        <p:txBody>
          <a:bodyPr/>
          <a:lstStyle>
            <a:lvl1pPr>
              <a:defRPr>
                <a:solidFill>
                  <a:srgbClr val="4B575F"/>
                </a:solidFill>
              </a:defRPr>
            </a:lvl1pPr>
          </a:lstStyle>
          <a:p>
            <a:r>
              <a:rPr lang="nl-NL" dirty="0" smtClean="0"/>
              <a:t>Titel hier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 hasCustomPrompt="1"/>
          </p:nvPr>
        </p:nvSpPr>
        <p:spPr>
          <a:xfrm>
            <a:off x="476875" y="1600200"/>
            <a:ext cx="4259262" cy="4565650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 smtClean="0"/>
              <a:t>Klik om te bewerken</a:t>
            </a:r>
          </a:p>
          <a:p>
            <a:pPr lvl="1"/>
            <a:r>
              <a:rPr lang="nl-NL" dirty="0" smtClean="0"/>
              <a:t>Tweede niveau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7DDB6-7220-424E-AE4F-ACD22D35549E}" type="slidenum">
              <a:rPr lang="nl-BE" smtClean="0"/>
              <a:t>‹nr.›</a:t>
            </a:fld>
            <a:endParaRPr lang="nl-BE"/>
          </a:p>
        </p:txBody>
      </p:sp>
      <p:sp>
        <p:nvSpPr>
          <p:cNvPr id="9" name="Tijdelijke aanduiding voor afbeelding 8"/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5292725" y="1600201"/>
            <a:ext cx="3382963" cy="4565650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nl-BE" dirty="0" smtClean="0"/>
              <a:t>Plaats hier afbeelding (staand)</a:t>
            </a:r>
            <a:endParaRPr lang="nl-BE" dirty="0"/>
          </a:p>
        </p:txBody>
      </p:sp>
      <p:cxnSp>
        <p:nvCxnSpPr>
          <p:cNvPr id="6" name="Rechte verbindingslijn 5"/>
          <p:cNvCxnSpPr/>
          <p:nvPr userDrawn="1"/>
        </p:nvCxnSpPr>
        <p:spPr>
          <a:xfrm>
            <a:off x="482860" y="1268760"/>
            <a:ext cx="8190000" cy="0"/>
          </a:xfrm>
          <a:prstGeom prst="line">
            <a:avLst/>
          </a:prstGeom>
          <a:ln w="3175">
            <a:solidFill>
              <a:srgbClr val="49555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00616" y="76874"/>
            <a:ext cx="744488" cy="828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32149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+ opsomming + foto staand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76875" y="404813"/>
            <a:ext cx="8198813" cy="1012824"/>
          </a:xfrm>
        </p:spPr>
        <p:txBody>
          <a:bodyPr/>
          <a:lstStyle>
            <a:lvl1pPr>
              <a:defRPr>
                <a:solidFill>
                  <a:srgbClr val="4B575F"/>
                </a:solidFill>
              </a:defRPr>
            </a:lvl1pPr>
          </a:lstStyle>
          <a:p>
            <a:r>
              <a:rPr lang="nl-NL" dirty="0" smtClean="0"/>
              <a:t>Titel hier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 hasCustomPrompt="1"/>
          </p:nvPr>
        </p:nvSpPr>
        <p:spPr>
          <a:xfrm>
            <a:off x="4427539" y="1592263"/>
            <a:ext cx="4248150" cy="4573587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 smtClean="0"/>
              <a:t>Klik om te bewerken</a:t>
            </a:r>
          </a:p>
          <a:p>
            <a:pPr lvl="1"/>
            <a:r>
              <a:rPr lang="nl-NL" dirty="0" smtClean="0"/>
              <a:t>Tweede niveau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7DDB6-7220-424E-AE4F-ACD22D35549E}" type="slidenum">
              <a:rPr lang="nl-BE" smtClean="0"/>
              <a:t>‹nr.›</a:t>
            </a:fld>
            <a:endParaRPr lang="nl-BE"/>
          </a:p>
        </p:txBody>
      </p:sp>
      <p:sp>
        <p:nvSpPr>
          <p:cNvPr id="9" name="Tijdelijke aanduiding voor afbeelding 8"/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468313" y="1592263"/>
            <a:ext cx="3382963" cy="4573587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nl-BE" dirty="0" smtClean="0"/>
              <a:t>Plaats hier afbeelding (staand)</a:t>
            </a:r>
            <a:endParaRPr lang="nl-BE" dirty="0"/>
          </a:p>
        </p:txBody>
      </p:sp>
      <p:cxnSp>
        <p:nvCxnSpPr>
          <p:cNvPr id="6" name="Rechte verbindingslijn 5"/>
          <p:cNvCxnSpPr/>
          <p:nvPr userDrawn="1"/>
        </p:nvCxnSpPr>
        <p:spPr>
          <a:xfrm>
            <a:off x="482860" y="1268760"/>
            <a:ext cx="8190000" cy="0"/>
          </a:xfrm>
          <a:prstGeom prst="line">
            <a:avLst/>
          </a:prstGeom>
          <a:ln w="3175">
            <a:solidFill>
              <a:srgbClr val="49555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Afbeelding 10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00000" y="144000"/>
            <a:ext cx="882959" cy="76733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909754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+ opsomming + 2xfoto ligg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82860" y="409476"/>
            <a:ext cx="8192828" cy="1003300"/>
          </a:xfrm>
        </p:spPr>
        <p:txBody>
          <a:bodyPr/>
          <a:lstStyle>
            <a:lvl1pPr>
              <a:defRPr>
                <a:solidFill>
                  <a:srgbClr val="4B575F"/>
                </a:solidFill>
              </a:defRPr>
            </a:lvl1pPr>
          </a:lstStyle>
          <a:p>
            <a:r>
              <a:rPr lang="nl-NL" dirty="0" smtClean="0"/>
              <a:t>Titel hier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 hasCustomPrompt="1"/>
          </p:nvPr>
        </p:nvSpPr>
        <p:spPr>
          <a:xfrm>
            <a:off x="468313" y="1600200"/>
            <a:ext cx="4248149" cy="4565650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 smtClean="0"/>
              <a:t>tekst of 3de foto</a:t>
            </a:r>
          </a:p>
          <a:p>
            <a:pPr lvl="1"/>
            <a:r>
              <a:rPr lang="nl-NL" dirty="0" smtClean="0"/>
              <a:t>Tweede niveau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7DDB6-7220-424E-AE4F-ACD22D35549E}" type="slidenum">
              <a:rPr lang="nl-BE" smtClean="0"/>
              <a:t>‹nr.›</a:t>
            </a:fld>
            <a:endParaRPr lang="nl-BE"/>
          </a:p>
        </p:txBody>
      </p:sp>
      <p:sp>
        <p:nvSpPr>
          <p:cNvPr id="8" name="Tijdelijke aanduiding voor afbeelding 7"/>
          <p:cNvSpPr>
            <a:spLocks noGrp="1" noChangeAspect="1"/>
          </p:cNvSpPr>
          <p:nvPr>
            <p:ph type="pic" sz="quarter" idx="13"/>
          </p:nvPr>
        </p:nvSpPr>
        <p:spPr>
          <a:xfrm>
            <a:off x="5094718" y="4077741"/>
            <a:ext cx="3581589" cy="2087563"/>
          </a:xfrm>
        </p:spPr>
        <p:txBody>
          <a:bodyPr/>
          <a:lstStyle/>
          <a:p>
            <a:r>
              <a:rPr lang="nl-NL" smtClean="0"/>
              <a:t>Klik op het pictogram als u een afbeelding wilt toevoegen</a:t>
            </a:r>
            <a:endParaRPr lang="nl-BE"/>
          </a:p>
        </p:txBody>
      </p:sp>
      <p:sp>
        <p:nvSpPr>
          <p:cNvPr id="10" name="Tijdelijke aanduiding voor afbeelding 7"/>
          <p:cNvSpPr>
            <a:spLocks noGrp="1" noChangeAspect="1"/>
          </p:cNvSpPr>
          <p:nvPr>
            <p:ph type="pic" sz="quarter" idx="14"/>
          </p:nvPr>
        </p:nvSpPr>
        <p:spPr>
          <a:xfrm>
            <a:off x="5076057" y="1600201"/>
            <a:ext cx="3599632" cy="2116138"/>
          </a:xfrm>
        </p:spPr>
        <p:txBody>
          <a:bodyPr/>
          <a:lstStyle/>
          <a:p>
            <a:r>
              <a:rPr lang="nl-NL" smtClean="0"/>
              <a:t>Klik op het pictogram als u een afbeelding wilt toevoegen</a:t>
            </a:r>
            <a:endParaRPr lang="nl-BE"/>
          </a:p>
        </p:txBody>
      </p:sp>
      <p:cxnSp>
        <p:nvCxnSpPr>
          <p:cNvPr id="9" name="Rechte verbindingslijn 8"/>
          <p:cNvCxnSpPr/>
          <p:nvPr userDrawn="1"/>
        </p:nvCxnSpPr>
        <p:spPr>
          <a:xfrm>
            <a:off x="482860" y="1268760"/>
            <a:ext cx="8190000" cy="0"/>
          </a:xfrm>
          <a:prstGeom prst="line">
            <a:avLst/>
          </a:prstGeom>
          <a:ln w="3175">
            <a:solidFill>
              <a:srgbClr val="49555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Afbeelding 1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00000" y="144000"/>
            <a:ext cx="882959" cy="76733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789459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olledig 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7DDB6-7220-424E-AE4F-ACD22D35549E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9276542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OT-fotobandWV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00379" y="6165304"/>
            <a:ext cx="1466688" cy="525246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60232" y="797524"/>
            <a:ext cx="2009478" cy="476008"/>
          </a:xfrm>
          <a:prstGeom prst="rect">
            <a:avLst/>
          </a:prstGeom>
        </p:spPr>
      </p:pic>
      <p:sp>
        <p:nvSpPr>
          <p:cNvPr id="8" name="Tijdelijke aanduiding voor afbeelding 2"/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468313" y="6165850"/>
            <a:ext cx="1223962" cy="576263"/>
          </a:xfrm>
        </p:spPr>
        <p:txBody>
          <a:bodyPr/>
          <a:lstStyle>
            <a:lvl1pPr marL="0" indent="0">
              <a:buNone/>
              <a:defRPr sz="1600" baseline="0"/>
            </a:lvl1pPr>
          </a:lstStyle>
          <a:p>
            <a:r>
              <a:rPr lang="nl-BE" dirty="0" smtClean="0"/>
              <a:t>Extra logo1</a:t>
            </a:r>
            <a:endParaRPr lang="nl-BE" dirty="0"/>
          </a:p>
        </p:txBody>
      </p:sp>
      <p:sp>
        <p:nvSpPr>
          <p:cNvPr id="9" name="Tijdelijke aanduiding voor afbeelding 2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2224311" y="6165304"/>
            <a:ext cx="1223962" cy="576263"/>
          </a:xfrm>
        </p:spPr>
        <p:txBody>
          <a:bodyPr/>
          <a:lstStyle>
            <a:lvl1pPr marL="0" indent="0">
              <a:buNone/>
              <a:defRPr sz="1600" baseline="0"/>
            </a:lvl1pPr>
          </a:lstStyle>
          <a:p>
            <a:r>
              <a:rPr lang="nl-BE" dirty="0" smtClean="0"/>
              <a:t>Extra logo3</a:t>
            </a:r>
            <a:endParaRPr lang="nl-BE" dirty="0"/>
          </a:p>
        </p:txBody>
      </p:sp>
      <p:sp>
        <p:nvSpPr>
          <p:cNvPr id="10" name="Tijdelijke aanduiding voor afbeelding 2"/>
          <p:cNvSpPr>
            <a:spLocks noGrp="1" noChangeAspect="1"/>
          </p:cNvSpPr>
          <p:nvPr>
            <p:ph type="pic" sz="quarter" idx="17" hasCustomPrompt="1"/>
          </p:nvPr>
        </p:nvSpPr>
        <p:spPr>
          <a:xfrm>
            <a:off x="5732512" y="6165850"/>
            <a:ext cx="1223962" cy="576263"/>
          </a:xfrm>
        </p:spPr>
        <p:txBody>
          <a:bodyPr/>
          <a:lstStyle>
            <a:lvl1pPr marL="0" indent="0">
              <a:buNone/>
              <a:defRPr sz="1600" baseline="0"/>
            </a:lvl1pPr>
          </a:lstStyle>
          <a:p>
            <a:r>
              <a:rPr lang="nl-BE" dirty="0" smtClean="0"/>
              <a:t>Extra logo4</a:t>
            </a:r>
            <a:endParaRPr lang="nl-BE" dirty="0"/>
          </a:p>
        </p:txBody>
      </p:sp>
      <p:sp>
        <p:nvSpPr>
          <p:cNvPr id="11" name="Tijdelijke aanduiding voor afbeelding 2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3958010" y="6165850"/>
            <a:ext cx="1223962" cy="576263"/>
          </a:xfrm>
        </p:spPr>
        <p:txBody>
          <a:bodyPr/>
          <a:lstStyle>
            <a:lvl1pPr marL="0" indent="0">
              <a:buNone/>
              <a:defRPr sz="1600" baseline="0"/>
            </a:lvl1pPr>
          </a:lstStyle>
          <a:p>
            <a:r>
              <a:rPr lang="nl-BE" dirty="0" smtClean="0"/>
              <a:t>Extra logo2</a:t>
            </a:r>
            <a:endParaRPr lang="nl-BE" dirty="0"/>
          </a:p>
        </p:txBody>
      </p:sp>
      <p:pic>
        <p:nvPicPr>
          <p:cNvPr id="2" name="Afbeelding 1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140968"/>
            <a:ext cx="9144000" cy="2739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4593119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1933">
          <p15:clr>
            <a:srgbClr val="FBAE40"/>
          </p15:clr>
        </p15:guide>
        <p15:guide id="2" pos="2880">
          <p15:clr>
            <a:srgbClr val="FBAE40"/>
          </p15:clr>
        </p15:guide>
        <p15:guide id="3" orient="horz" pos="3748">
          <p15:clr>
            <a:srgbClr val="FBAE40"/>
          </p15:clr>
        </p15:guide>
        <p15:guide id="4" orient="horz" pos="1820">
          <p15:clr>
            <a:srgbClr val="FBAE40"/>
          </p15:clr>
        </p15:guide>
        <p15:guide id="5" orient="horz" pos="1412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RT-fotobandWV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/>
          <p:cNvSpPr>
            <a:spLocks noGrp="1"/>
          </p:cNvSpPr>
          <p:nvPr>
            <p:ph type="body" sz="quarter" idx="13" hasCustomPrompt="1"/>
          </p:nvPr>
        </p:nvSpPr>
        <p:spPr>
          <a:xfrm>
            <a:off x="468313" y="2240868"/>
            <a:ext cx="8198754" cy="648072"/>
          </a:xfrm>
        </p:spPr>
        <p:txBody>
          <a:bodyPr>
            <a:noAutofit/>
          </a:bodyPr>
          <a:lstStyle>
            <a:lvl1pPr marL="0" indent="0" algn="r">
              <a:buNone/>
              <a:defRPr sz="4000" baseline="0">
                <a:solidFill>
                  <a:srgbClr val="4B575F"/>
                </a:solidFill>
                <a:latin typeface="Verdana" pitchFamily="34" charset="0"/>
              </a:defRPr>
            </a:lvl1pPr>
          </a:lstStyle>
          <a:p>
            <a:pPr lvl="0"/>
            <a:r>
              <a:rPr lang="nl-NL" dirty="0" smtClean="0"/>
              <a:t>Titel presentatie hier typen</a:t>
            </a:r>
          </a:p>
        </p:txBody>
      </p:sp>
      <p:pic>
        <p:nvPicPr>
          <p:cNvPr id="6" name="Afbeelding 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57589" y="404664"/>
            <a:ext cx="2009478" cy="476008"/>
          </a:xfrm>
          <a:prstGeom prst="rect">
            <a:avLst/>
          </a:prstGeom>
        </p:spPr>
      </p:pic>
      <p:sp>
        <p:nvSpPr>
          <p:cNvPr id="8" name="Tijdelijke aanduiding voor afbeelding 2"/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468313" y="6165850"/>
            <a:ext cx="1223962" cy="576263"/>
          </a:xfrm>
        </p:spPr>
        <p:txBody>
          <a:bodyPr/>
          <a:lstStyle>
            <a:lvl1pPr marL="0" indent="0">
              <a:buNone/>
              <a:defRPr sz="1600" baseline="0"/>
            </a:lvl1pPr>
          </a:lstStyle>
          <a:p>
            <a:r>
              <a:rPr lang="nl-BE" dirty="0" smtClean="0"/>
              <a:t>Extra logo1</a:t>
            </a:r>
            <a:endParaRPr lang="nl-BE" dirty="0"/>
          </a:p>
        </p:txBody>
      </p:sp>
      <p:sp>
        <p:nvSpPr>
          <p:cNvPr id="9" name="Tijdelijke aanduiding voor afbeelding 2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2224311" y="6165304"/>
            <a:ext cx="1223962" cy="576263"/>
          </a:xfrm>
        </p:spPr>
        <p:txBody>
          <a:bodyPr/>
          <a:lstStyle>
            <a:lvl1pPr marL="0" indent="0">
              <a:buNone/>
              <a:defRPr sz="1600" baseline="0"/>
            </a:lvl1pPr>
          </a:lstStyle>
          <a:p>
            <a:r>
              <a:rPr lang="nl-BE" dirty="0" smtClean="0"/>
              <a:t>Extra logo3</a:t>
            </a:r>
            <a:endParaRPr lang="nl-BE" dirty="0"/>
          </a:p>
        </p:txBody>
      </p:sp>
      <p:sp>
        <p:nvSpPr>
          <p:cNvPr id="10" name="Tijdelijke aanduiding voor afbeelding 2"/>
          <p:cNvSpPr>
            <a:spLocks noGrp="1" noChangeAspect="1"/>
          </p:cNvSpPr>
          <p:nvPr>
            <p:ph type="pic" sz="quarter" idx="17" hasCustomPrompt="1"/>
          </p:nvPr>
        </p:nvSpPr>
        <p:spPr>
          <a:xfrm>
            <a:off x="5732512" y="6165850"/>
            <a:ext cx="1223962" cy="576263"/>
          </a:xfrm>
        </p:spPr>
        <p:txBody>
          <a:bodyPr/>
          <a:lstStyle>
            <a:lvl1pPr marL="0" indent="0">
              <a:buNone/>
              <a:defRPr sz="1600" baseline="0"/>
            </a:lvl1pPr>
          </a:lstStyle>
          <a:p>
            <a:r>
              <a:rPr lang="nl-BE" dirty="0" smtClean="0"/>
              <a:t>Extra logo4</a:t>
            </a:r>
            <a:endParaRPr lang="nl-BE" dirty="0"/>
          </a:p>
        </p:txBody>
      </p:sp>
      <p:sp>
        <p:nvSpPr>
          <p:cNvPr id="11" name="Tijdelijke aanduiding voor afbeelding 2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3958010" y="6165850"/>
            <a:ext cx="1223962" cy="576263"/>
          </a:xfrm>
        </p:spPr>
        <p:txBody>
          <a:bodyPr/>
          <a:lstStyle>
            <a:lvl1pPr marL="0" indent="0">
              <a:buNone/>
              <a:defRPr sz="1600" baseline="0"/>
            </a:lvl1pPr>
          </a:lstStyle>
          <a:p>
            <a:r>
              <a:rPr lang="nl-BE" dirty="0" smtClean="0"/>
              <a:t>Extra logo2</a:t>
            </a:r>
            <a:endParaRPr lang="nl-BE" dirty="0"/>
          </a:p>
        </p:txBody>
      </p:sp>
      <p:pic>
        <p:nvPicPr>
          <p:cNvPr id="2" name="Afbeelding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43462" y="3068804"/>
            <a:ext cx="6648455" cy="2592288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29766" y="6151363"/>
            <a:ext cx="1321252" cy="590204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35715" y="5780469"/>
            <a:ext cx="1116332" cy="961098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2640" y="5985986"/>
            <a:ext cx="539701" cy="755581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8313" y="332656"/>
            <a:ext cx="1165263" cy="1296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516916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1933" userDrawn="1">
          <p15:clr>
            <a:srgbClr val="FBAE40"/>
          </p15:clr>
        </p15:guide>
        <p15:guide id="2" pos="2880" userDrawn="1">
          <p15:clr>
            <a:srgbClr val="FBAE40"/>
          </p15:clr>
        </p15:guide>
        <p15:guide id="3" orient="horz" pos="3748" userDrawn="1">
          <p15:clr>
            <a:srgbClr val="FBAE40"/>
          </p15:clr>
        </p15:guide>
        <p15:guide id="4" orient="horz" pos="1820" userDrawn="1">
          <p15:clr>
            <a:srgbClr val="FBAE40"/>
          </p15:clr>
        </p15:guide>
        <p15:guide id="5" orient="horz" pos="1412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RT-fotoband-Eigen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/>
          <p:cNvSpPr>
            <a:spLocks noGrp="1"/>
          </p:cNvSpPr>
          <p:nvPr>
            <p:ph type="body" sz="quarter" idx="13" hasCustomPrompt="1"/>
          </p:nvPr>
        </p:nvSpPr>
        <p:spPr>
          <a:xfrm>
            <a:off x="459693" y="2241550"/>
            <a:ext cx="8207374" cy="647416"/>
          </a:xfrm>
        </p:spPr>
        <p:txBody>
          <a:bodyPr>
            <a:noAutofit/>
          </a:bodyPr>
          <a:lstStyle>
            <a:lvl1pPr marL="0" indent="0" algn="r">
              <a:buNone/>
              <a:defRPr sz="4000" baseline="0">
                <a:solidFill>
                  <a:srgbClr val="4B575F"/>
                </a:solidFill>
                <a:latin typeface="Verdana" pitchFamily="34" charset="0"/>
              </a:defRPr>
            </a:lvl1pPr>
          </a:lstStyle>
          <a:p>
            <a:pPr lvl="0"/>
            <a:r>
              <a:rPr lang="nl-NL" dirty="0" smtClean="0"/>
              <a:t>Titel presentatie hier typen</a:t>
            </a:r>
          </a:p>
        </p:txBody>
      </p:sp>
      <p:pic>
        <p:nvPicPr>
          <p:cNvPr id="5" name="Afbeelding 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00379" y="6165304"/>
            <a:ext cx="1466688" cy="525246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068638"/>
            <a:ext cx="9169400" cy="144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2700" y="5818764"/>
            <a:ext cx="9169400" cy="144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jdelijke aanduiding voor afbeelding 2"/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0" y="3213350"/>
            <a:ext cx="9144000" cy="2605414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nl-BE" dirty="0" smtClean="0"/>
              <a:t>Voeg hier je afbeelding in voor de titelpagina – eerst formaat aanpassen (1024 breed) en/of pannen via bijsnijden. Vind je de foto toch niet geschikt, eerst verwijderen (Del) en daarna een nieuwe invoegen.</a:t>
            </a:r>
            <a:endParaRPr lang="nl-BE" dirty="0"/>
          </a:p>
        </p:txBody>
      </p:sp>
      <p:sp>
        <p:nvSpPr>
          <p:cNvPr id="8" name="Tijdelijke aanduiding voor afbeelding 2"/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468313" y="6165850"/>
            <a:ext cx="1223962" cy="576263"/>
          </a:xfrm>
        </p:spPr>
        <p:txBody>
          <a:bodyPr/>
          <a:lstStyle>
            <a:lvl1pPr marL="0" indent="0">
              <a:buNone/>
              <a:defRPr sz="1600" baseline="0"/>
            </a:lvl1pPr>
          </a:lstStyle>
          <a:p>
            <a:r>
              <a:rPr lang="nl-BE" dirty="0" smtClean="0"/>
              <a:t>Extra logo1</a:t>
            </a:r>
            <a:endParaRPr lang="nl-BE" dirty="0"/>
          </a:p>
        </p:txBody>
      </p:sp>
      <p:sp>
        <p:nvSpPr>
          <p:cNvPr id="9" name="Tijdelijke aanduiding voor afbeelding 2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2224311" y="6165304"/>
            <a:ext cx="1223962" cy="576263"/>
          </a:xfrm>
        </p:spPr>
        <p:txBody>
          <a:bodyPr/>
          <a:lstStyle>
            <a:lvl1pPr marL="0" indent="0">
              <a:buNone/>
              <a:defRPr sz="1600" baseline="0"/>
            </a:lvl1pPr>
          </a:lstStyle>
          <a:p>
            <a:r>
              <a:rPr lang="nl-BE" dirty="0" smtClean="0"/>
              <a:t>Extra logo3</a:t>
            </a:r>
            <a:endParaRPr lang="nl-BE" dirty="0"/>
          </a:p>
        </p:txBody>
      </p:sp>
      <p:sp>
        <p:nvSpPr>
          <p:cNvPr id="10" name="Tijdelijke aanduiding voor afbeelding 2"/>
          <p:cNvSpPr>
            <a:spLocks noGrp="1" noChangeAspect="1"/>
          </p:cNvSpPr>
          <p:nvPr>
            <p:ph type="pic" sz="quarter" idx="17" hasCustomPrompt="1"/>
          </p:nvPr>
        </p:nvSpPr>
        <p:spPr>
          <a:xfrm>
            <a:off x="5732512" y="6165850"/>
            <a:ext cx="1223962" cy="576263"/>
          </a:xfrm>
        </p:spPr>
        <p:txBody>
          <a:bodyPr/>
          <a:lstStyle>
            <a:lvl1pPr marL="0" indent="0">
              <a:buNone/>
              <a:defRPr sz="1600" baseline="0"/>
            </a:lvl1pPr>
          </a:lstStyle>
          <a:p>
            <a:r>
              <a:rPr lang="nl-BE" dirty="0" smtClean="0"/>
              <a:t>Extralogo4</a:t>
            </a:r>
            <a:endParaRPr lang="nl-BE" dirty="0"/>
          </a:p>
        </p:txBody>
      </p:sp>
      <p:sp>
        <p:nvSpPr>
          <p:cNvPr id="11" name="Tijdelijke aanduiding voor afbeelding 2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3958010" y="6165850"/>
            <a:ext cx="1223962" cy="576263"/>
          </a:xfrm>
        </p:spPr>
        <p:txBody>
          <a:bodyPr/>
          <a:lstStyle>
            <a:lvl1pPr marL="0" indent="0">
              <a:buNone/>
              <a:defRPr sz="1600" baseline="0"/>
            </a:lvl1pPr>
          </a:lstStyle>
          <a:p>
            <a:r>
              <a:rPr lang="nl-BE" dirty="0" smtClean="0"/>
              <a:t>Extra logo2</a:t>
            </a:r>
            <a:endParaRPr lang="nl-BE" dirty="0"/>
          </a:p>
        </p:txBody>
      </p:sp>
      <p:pic>
        <p:nvPicPr>
          <p:cNvPr id="12" name="Afbeelding 11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60232" y="797524"/>
            <a:ext cx="2009478" cy="476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627154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1933" userDrawn="1">
          <p15:clr>
            <a:srgbClr val="FBAE40"/>
          </p15:clr>
        </p15:guide>
        <p15:guide id="2" orient="horz" pos="3748" userDrawn="1">
          <p15:clr>
            <a:srgbClr val="FBAE40"/>
          </p15:clr>
        </p15:guide>
        <p15:guide id="3" orient="horz" pos="1820" userDrawn="1">
          <p15:clr>
            <a:srgbClr val="FBAE40"/>
          </p15:clr>
        </p15:guide>
        <p15:guide id="4" orient="horz" pos="1412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+ foto over hele scher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afbeelding 4"/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9144000" cy="6597352"/>
          </a:xfrm>
        </p:spPr>
        <p:txBody>
          <a:bodyPr/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lvl1pPr>
          </a:lstStyle>
          <a:p>
            <a:r>
              <a:rPr lang="nl-BE" dirty="0" smtClean="0"/>
              <a:t/>
            </a:r>
            <a:br>
              <a:rPr lang="nl-BE" dirty="0" smtClean="0"/>
            </a:br>
            <a:r>
              <a:rPr lang="nl-BE" dirty="0" smtClean="0"/>
              <a:t/>
            </a:r>
            <a:br>
              <a:rPr lang="nl-BE" dirty="0" smtClean="0"/>
            </a:br>
            <a:r>
              <a:rPr lang="nl-BE" dirty="0" smtClean="0"/>
              <a:t/>
            </a:r>
            <a:br>
              <a:rPr lang="nl-BE" dirty="0" smtClean="0"/>
            </a:br>
            <a:r>
              <a:rPr lang="nl-BE" dirty="0" smtClean="0"/>
              <a:t/>
            </a:r>
            <a:br>
              <a:rPr lang="nl-BE" dirty="0" smtClean="0"/>
            </a:br>
            <a:r>
              <a:rPr lang="nl-BE" dirty="0" smtClean="0"/>
              <a:t>Voeg eerst een afbeelding in (full screen): </a:t>
            </a:r>
            <a:br>
              <a:rPr lang="nl-BE" dirty="0" smtClean="0"/>
            </a:br>
            <a:r>
              <a:rPr lang="nl-BE" dirty="0" smtClean="0"/>
              <a:t>klik op </a:t>
            </a:r>
            <a:r>
              <a:rPr lang="nl-BE" dirty="0" err="1" smtClean="0"/>
              <a:t>picto</a:t>
            </a:r>
            <a:r>
              <a:rPr lang="nl-BE" dirty="0" smtClean="0"/>
              <a:t> hieronder en </a:t>
            </a:r>
            <a:br>
              <a:rPr lang="nl-BE" dirty="0" smtClean="0"/>
            </a:br>
            <a:r>
              <a:rPr lang="nl-BE" dirty="0" smtClean="0"/>
              <a:t>kies uit via P:\Foto's\BeeldmateriaalPowerPointWesttoer</a:t>
            </a:r>
            <a:br>
              <a:rPr lang="nl-BE" dirty="0" smtClean="0"/>
            </a:br>
            <a:r>
              <a:rPr lang="nl-BE" dirty="0" smtClean="0"/>
              <a:t>Daarna titel typen in </a:t>
            </a:r>
            <a:r>
              <a:rPr lang="nl-BE" dirty="0" err="1" smtClean="0"/>
              <a:t>tekstvak</a:t>
            </a:r>
            <a:r>
              <a:rPr lang="nl-BE" dirty="0" smtClean="0"/>
              <a:t> bovenaan. </a:t>
            </a:r>
          </a:p>
          <a:p>
            <a:endParaRPr lang="nl-BE" dirty="0"/>
          </a:p>
        </p:txBody>
      </p:sp>
      <p:sp>
        <p:nvSpPr>
          <p:cNvPr id="6" name="Tijdelijke aanduiding voor tekst 3"/>
          <p:cNvSpPr>
            <a:spLocks noGrp="1"/>
          </p:cNvSpPr>
          <p:nvPr>
            <p:ph type="body" sz="quarter" idx="14" hasCustomPrompt="1"/>
          </p:nvPr>
        </p:nvSpPr>
        <p:spPr>
          <a:xfrm>
            <a:off x="468314" y="404813"/>
            <a:ext cx="8207374" cy="1008062"/>
          </a:xfrm>
        </p:spPr>
        <p:txBody>
          <a:bodyPr>
            <a:noAutofit/>
          </a:bodyPr>
          <a:lstStyle>
            <a:lvl1pPr marL="0" indent="0">
              <a:buNone/>
              <a:defRPr sz="4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 smtClean="0"/>
              <a:t>Titel </a:t>
            </a:r>
            <a:r>
              <a:rPr lang="nl-NL" dirty="0" err="1" smtClean="0"/>
              <a:t>hfdst</a:t>
            </a:r>
            <a:endParaRPr lang="nl-NL" dirty="0" smtClean="0"/>
          </a:p>
        </p:txBody>
      </p:sp>
    </p:spTree>
    <p:extLst>
      <p:ext uri="{BB962C8B-B14F-4D97-AF65-F5344CB8AC3E}">
        <p14:creationId xmlns:p14="http://schemas.microsoft.com/office/powerpoint/2010/main" val="22393393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UST Titel + beeld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468544" cy="6873205"/>
          </a:xfrm>
          <a:prstGeom prst="rect">
            <a:avLst/>
          </a:prstGeom>
        </p:spPr>
      </p:pic>
      <p:sp>
        <p:nvSpPr>
          <p:cNvPr id="4" name="Tijdelijke aanduiding voor tekst 3"/>
          <p:cNvSpPr>
            <a:spLocks noGrp="1"/>
          </p:cNvSpPr>
          <p:nvPr>
            <p:ph type="body" sz="quarter" idx="13" hasCustomPrompt="1"/>
          </p:nvPr>
        </p:nvSpPr>
        <p:spPr>
          <a:xfrm>
            <a:off x="468314" y="404813"/>
            <a:ext cx="4103686" cy="1008062"/>
          </a:xfrm>
        </p:spPr>
        <p:txBody>
          <a:bodyPr>
            <a:noAutofit/>
          </a:bodyPr>
          <a:lstStyle>
            <a:lvl1pPr marL="0" indent="0">
              <a:buNone/>
              <a:defRPr sz="4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 smtClean="0"/>
              <a:t>Titel </a:t>
            </a:r>
            <a:r>
              <a:rPr lang="nl-NL" dirty="0" err="1" smtClean="0"/>
              <a:t>hfdst</a:t>
            </a:r>
            <a:endParaRPr lang="nl-NL" dirty="0" smtClean="0"/>
          </a:p>
        </p:txBody>
      </p:sp>
    </p:spTree>
    <p:extLst>
      <p:ext uri="{BB962C8B-B14F-4D97-AF65-F5344CB8AC3E}">
        <p14:creationId xmlns:p14="http://schemas.microsoft.com/office/powerpoint/2010/main" val="20329766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OL/WANDEL Titel + beeld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08520" y="0"/>
            <a:ext cx="10354234" cy="6858000"/>
          </a:xfrm>
          <a:prstGeom prst="rect">
            <a:avLst/>
          </a:prstGeom>
        </p:spPr>
      </p:pic>
      <p:sp>
        <p:nvSpPr>
          <p:cNvPr id="4" name="Tijdelijke aanduiding voor tekst 3"/>
          <p:cNvSpPr>
            <a:spLocks noGrp="1"/>
          </p:cNvSpPr>
          <p:nvPr>
            <p:ph type="body" sz="quarter" idx="13" hasCustomPrompt="1"/>
          </p:nvPr>
        </p:nvSpPr>
        <p:spPr>
          <a:xfrm>
            <a:off x="468314" y="404813"/>
            <a:ext cx="8207374" cy="1008062"/>
          </a:xfrm>
        </p:spPr>
        <p:txBody>
          <a:bodyPr>
            <a:noAutofit/>
          </a:bodyPr>
          <a:lstStyle>
            <a:lvl1pPr marL="0" indent="0">
              <a:buNone/>
              <a:defRPr sz="4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 smtClean="0"/>
              <a:t>Titel </a:t>
            </a:r>
            <a:r>
              <a:rPr lang="nl-NL" dirty="0" err="1" smtClean="0"/>
              <a:t>hfdst</a:t>
            </a:r>
            <a:endParaRPr lang="nl-NL" dirty="0" smtClean="0"/>
          </a:p>
        </p:txBody>
      </p:sp>
    </p:spTree>
    <p:extLst>
      <p:ext uri="{BB962C8B-B14F-4D97-AF65-F5344CB8AC3E}">
        <p14:creationId xmlns:p14="http://schemas.microsoft.com/office/powerpoint/2010/main" val="29324024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ETS Titel + beeld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96552" y="-9613"/>
            <a:ext cx="10510143" cy="6961264"/>
          </a:xfrm>
          <a:prstGeom prst="rect">
            <a:avLst/>
          </a:prstGeom>
        </p:spPr>
      </p:pic>
      <p:sp>
        <p:nvSpPr>
          <p:cNvPr id="4" name="Tijdelijke aanduiding voor tekst 3"/>
          <p:cNvSpPr>
            <a:spLocks noGrp="1"/>
          </p:cNvSpPr>
          <p:nvPr>
            <p:ph type="body" sz="quarter" idx="13" hasCustomPrompt="1"/>
          </p:nvPr>
        </p:nvSpPr>
        <p:spPr>
          <a:xfrm>
            <a:off x="468314" y="404813"/>
            <a:ext cx="8207374" cy="1008062"/>
          </a:xfrm>
        </p:spPr>
        <p:txBody>
          <a:bodyPr>
            <a:noAutofit/>
          </a:bodyPr>
          <a:lstStyle>
            <a:lvl1pPr marL="0" indent="0">
              <a:buNone/>
              <a:defRPr sz="4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 smtClean="0"/>
              <a:t>Titel </a:t>
            </a:r>
            <a:r>
              <a:rPr lang="nl-NL" dirty="0" err="1" smtClean="0"/>
              <a:t>hfdst</a:t>
            </a:r>
            <a:endParaRPr lang="nl-NL" dirty="0" smtClean="0"/>
          </a:p>
        </p:txBody>
      </p:sp>
    </p:spTree>
    <p:extLst>
      <p:ext uri="{BB962C8B-B14F-4D97-AF65-F5344CB8AC3E}">
        <p14:creationId xmlns:p14="http://schemas.microsoft.com/office/powerpoint/2010/main" val="9774744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el + leeg middenvlak (geen fot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76875" y="404813"/>
            <a:ext cx="8198813" cy="1008062"/>
          </a:xfrm>
        </p:spPr>
        <p:txBody>
          <a:bodyPr/>
          <a:lstStyle>
            <a:lvl1pPr>
              <a:defRPr/>
            </a:lvl1pPr>
          </a:lstStyle>
          <a:p>
            <a:r>
              <a:rPr lang="nl-BE" dirty="0" smtClean="0"/>
              <a:t>Titel slide hier</a:t>
            </a:r>
            <a:endParaRPr lang="nl-BE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7DDB6-7220-424E-AE4F-ACD22D35549E}" type="slidenum">
              <a:rPr lang="nl-BE" smtClean="0"/>
              <a:t>‹nr.›</a:t>
            </a:fld>
            <a:endParaRPr lang="nl-BE"/>
          </a:p>
        </p:txBody>
      </p:sp>
      <p:cxnSp>
        <p:nvCxnSpPr>
          <p:cNvPr id="4" name="Rechte verbindingslijn 3"/>
          <p:cNvCxnSpPr/>
          <p:nvPr userDrawn="1"/>
        </p:nvCxnSpPr>
        <p:spPr>
          <a:xfrm>
            <a:off x="457200" y="1412875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Rechte verbindingslijn 6"/>
          <p:cNvCxnSpPr/>
          <p:nvPr userDrawn="1"/>
        </p:nvCxnSpPr>
        <p:spPr>
          <a:xfrm>
            <a:off x="482860" y="1268760"/>
            <a:ext cx="8190000" cy="0"/>
          </a:xfrm>
          <a:prstGeom prst="line">
            <a:avLst/>
          </a:prstGeom>
          <a:ln w="3175">
            <a:solidFill>
              <a:srgbClr val="49555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Afbeelding 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00616" y="76874"/>
            <a:ext cx="744488" cy="828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189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+ tekst/object (geen fot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75862" y="404812"/>
            <a:ext cx="8199826" cy="101282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nl-NL" dirty="0" smtClean="0"/>
              <a:t>Titel slide hier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 hasCustomPrompt="1"/>
          </p:nvPr>
        </p:nvSpPr>
        <p:spPr>
          <a:xfrm>
            <a:off x="477542" y="1592263"/>
            <a:ext cx="8188714" cy="4565650"/>
          </a:xfrm>
        </p:spPr>
        <p:txBody>
          <a:bodyPr/>
          <a:lstStyle>
            <a:lvl1pPr marL="0" indent="0">
              <a:buNone/>
              <a:defRPr/>
            </a:lvl1pPr>
            <a:lvl4pPr>
              <a:defRPr/>
            </a:lvl4pPr>
          </a:lstStyle>
          <a:p>
            <a:pPr lvl="0"/>
            <a:r>
              <a:rPr lang="nl-NL" dirty="0" smtClean="0"/>
              <a:t>Klik om te bewerken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7DDB6-7220-424E-AE4F-ACD22D35549E}" type="slidenum">
              <a:rPr lang="nl-BE" smtClean="0"/>
              <a:t>‹nr.›</a:t>
            </a:fld>
            <a:endParaRPr lang="nl-BE"/>
          </a:p>
        </p:txBody>
      </p:sp>
      <p:cxnSp>
        <p:nvCxnSpPr>
          <p:cNvPr id="5" name="Rechte verbindingslijn 4"/>
          <p:cNvCxnSpPr/>
          <p:nvPr userDrawn="1"/>
        </p:nvCxnSpPr>
        <p:spPr>
          <a:xfrm>
            <a:off x="482860" y="1268760"/>
            <a:ext cx="8190000" cy="0"/>
          </a:xfrm>
          <a:prstGeom prst="line">
            <a:avLst/>
          </a:prstGeom>
          <a:ln w="3175">
            <a:solidFill>
              <a:srgbClr val="49555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00616" y="76874"/>
            <a:ext cx="744488" cy="828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45242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404812"/>
            <a:ext cx="8229600" cy="10128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nl-NL" dirty="0" smtClean="0"/>
              <a:t>Titel slide hier</a:t>
            </a:r>
            <a:endParaRPr lang="nl-BE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656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nl-NL" dirty="0" smtClean="0"/>
              <a:t>Klik om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42088" y="622080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C7DDB6-7220-424E-AE4F-ACD22D35549E}" type="slidenum">
              <a:rPr lang="nl-BE" smtClean="0"/>
              <a:t>‹nr.›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80827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2" r:id="rId2"/>
    <p:sldLayoutId id="2147483670" r:id="rId3"/>
    <p:sldLayoutId id="2147483671" r:id="rId4"/>
    <p:sldLayoutId id="2147483653" r:id="rId5"/>
    <p:sldLayoutId id="2147483660" r:id="rId6"/>
    <p:sldLayoutId id="2147483661" r:id="rId7"/>
    <p:sldLayoutId id="2147483654" r:id="rId8"/>
    <p:sldLayoutId id="2147483650" r:id="rId9"/>
    <p:sldLayoutId id="2147483663" r:id="rId10"/>
    <p:sldLayoutId id="2147483652" r:id="rId11"/>
    <p:sldLayoutId id="2147483666" r:id="rId12"/>
    <p:sldLayoutId id="2147483665" r:id="rId13"/>
    <p:sldLayoutId id="2147483655" r:id="rId14"/>
    <p:sldLayoutId id="2147483673" r:id="rId15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3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spcBef>
          <a:spcPct val="20000"/>
        </a:spcBef>
        <a:buFont typeface="Arial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4156" userDrawn="1">
          <p15:clr>
            <a:srgbClr val="F26B43"/>
          </p15:clr>
        </p15:guide>
        <p15:guide id="2" orient="horz" pos="3884" userDrawn="1">
          <p15:clr>
            <a:srgbClr val="F26B43"/>
          </p15:clr>
        </p15:guide>
        <p15:guide id="3" orient="horz" pos="1003" userDrawn="1">
          <p15:clr>
            <a:srgbClr val="F26B43"/>
          </p15:clr>
        </p15:guide>
        <p15:guide id="4" orient="horz" pos="890" userDrawn="1">
          <p15:clr>
            <a:srgbClr val="F26B43"/>
          </p15:clr>
        </p15:guide>
        <p15:guide id="5" pos="2880" userDrawn="1">
          <p15:clr>
            <a:srgbClr val="F26B43"/>
          </p15:clr>
        </p15:guide>
        <p15:guide id="6" pos="295" userDrawn="1">
          <p15:clr>
            <a:srgbClr val="F26B43"/>
          </p15:clr>
        </p15:guide>
        <p15:guide id="7" pos="5465" userDrawn="1">
          <p15:clr>
            <a:srgbClr val="F26B43"/>
          </p15:clr>
        </p15:guide>
        <p15:guide id="8" orient="horz" pos="25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slideLayout" Target="../slideLayouts/slideLayout9.xml"/><Relationship Id="rId1" Type="http://schemas.openxmlformats.org/officeDocument/2006/relationships/themeOverride" Target="../theme/themeOverride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4.xml"/><Relationship Id="rId1" Type="http://schemas.openxmlformats.org/officeDocument/2006/relationships/slideLayout" Target="../slideLayouts/slideLayout9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5.xml"/><Relationship Id="rId1" Type="http://schemas.openxmlformats.org/officeDocument/2006/relationships/slideLayout" Target="../slideLayouts/slideLayout9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6.xml"/><Relationship Id="rId1" Type="http://schemas.openxmlformats.org/officeDocument/2006/relationships/slideLayout" Target="../slideLayouts/slideLayout9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7.xml"/><Relationship Id="rId1" Type="http://schemas.openxmlformats.org/officeDocument/2006/relationships/slideLayout" Target="../slideLayouts/slideLayout9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8.xml"/><Relationship Id="rId1" Type="http://schemas.openxmlformats.org/officeDocument/2006/relationships/slideLayout" Target="../slideLayouts/slideLayout9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9.xml"/><Relationship Id="rId1" Type="http://schemas.openxmlformats.org/officeDocument/2006/relationships/slideLayout" Target="../slideLayouts/slideLayout9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0.xml"/><Relationship Id="rId1" Type="http://schemas.openxmlformats.org/officeDocument/2006/relationships/slideLayout" Target="../slideLayouts/slideLayout9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1.xml"/><Relationship Id="rId1" Type="http://schemas.openxmlformats.org/officeDocument/2006/relationships/slideLayout" Target="../slideLayouts/slideLayout9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2.xml"/><Relationship Id="rId1" Type="http://schemas.openxmlformats.org/officeDocument/2006/relationships/slideLayout" Target="../slideLayouts/slideLayout9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3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9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4.xml"/><Relationship Id="rId1" Type="http://schemas.openxmlformats.org/officeDocument/2006/relationships/slideLayout" Target="../slideLayouts/slideLayout9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5.xml"/><Relationship Id="rId1" Type="http://schemas.openxmlformats.org/officeDocument/2006/relationships/slideLayout" Target="../slideLayouts/slideLayout9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6.xml"/><Relationship Id="rId1" Type="http://schemas.openxmlformats.org/officeDocument/2006/relationships/slideLayout" Target="../slideLayouts/slideLayout9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7.xml"/><Relationship Id="rId1" Type="http://schemas.openxmlformats.org/officeDocument/2006/relationships/slideLayout" Target="../slideLayouts/slideLayout9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8.xml"/><Relationship Id="rId1" Type="http://schemas.openxmlformats.org/officeDocument/2006/relationships/slideLayout" Target="../slideLayouts/slideLayout9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9.xml"/><Relationship Id="rId1" Type="http://schemas.openxmlformats.org/officeDocument/2006/relationships/slideLayout" Target="../slideLayouts/slideLayout9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0.xml"/><Relationship Id="rId1" Type="http://schemas.openxmlformats.org/officeDocument/2006/relationships/slideLayout" Target="../slideLayouts/slideLayout9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1.xml"/><Relationship Id="rId1" Type="http://schemas.openxmlformats.org/officeDocument/2006/relationships/slideLayout" Target="../slideLayouts/slideLayout9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2.xml"/><Relationship Id="rId1" Type="http://schemas.openxmlformats.org/officeDocument/2006/relationships/slideLayout" Target="../slideLayouts/slideLayout9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3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9.xml"/><Relationship Id="rId4" Type="http://schemas.openxmlformats.org/officeDocument/2006/relationships/chart" Target="../charts/char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/>
          <p:cNvSpPr>
            <a:spLocks noGrp="1"/>
          </p:cNvSpPr>
          <p:nvPr>
            <p:ph type="body" sz="quarter" idx="13"/>
          </p:nvPr>
        </p:nvSpPr>
        <p:spPr>
          <a:xfrm>
            <a:off x="611560" y="1484784"/>
            <a:ext cx="7992888" cy="1080120"/>
          </a:xfrm>
        </p:spPr>
        <p:txBody>
          <a:bodyPr/>
          <a:lstStyle/>
          <a:p>
            <a:endParaRPr lang="nl-BE" sz="3200" dirty="0" smtClean="0">
              <a:latin typeface="+mn-lt"/>
            </a:endParaRPr>
          </a:p>
          <a:p>
            <a:r>
              <a:rPr lang="nl-BE" sz="3300" dirty="0" smtClean="0">
                <a:latin typeface="+mn-lt"/>
              </a:rPr>
              <a:t>Evaluatie tijdelijke tentoonstelling</a:t>
            </a:r>
          </a:p>
          <a:p>
            <a:r>
              <a:rPr lang="nl-BE" sz="2000" dirty="0" smtClean="0">
                <a:latin typeface="+mn-lt"/>
              </a:rPr>
              <a:t>November 2013 – Juni 2014</a:t>
            </a:r>
            <a:endParaRPr lang="nl-BE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81452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75862" y="458401"/>
            <a:ext cx="8199826" cy="1012825"/>
          </a:xfrm>
        </p:spPr>
        <p:txBody>
          <a:bodyPr/>
          <a:lstStyle/>
          <a:p>
            <a:r>
              <a:rPr lang="nl-BE" sz="2800" dirty="0" smtClean="0"/>
              <a:t>Dagtoeristen of verblijfstoeristen?</a:t>
            </a:r>
            <a:endParaRPr lang="nl-BE" sz="280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7DDB6-7220-424E-AE4F-ACD22D35549E}" type="slidenum">
              <a:rPr lang="nl-BE" smtClean="0"/>
              <a:t>10</a:t>
            </a:fld>
            <a:endParaRPr lang="nl-BE"/>
          </a:p>
        </p:txBody>
      </p:sp>
      <p:cxnSp>
        <p:nvCxnSpPr>
          <p:cNvPr id="7" name="Rechte verbindingslijn 6"/>
          <p:cNvCxnSpPr/>
          <p:nvPr/>
        </p:nvCxnSpPr>
        <p:spPr>
          <a:xfrm>
            <a:off x="475862" y="2420888"/>
            <a:ext cx="819982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hthoek 7"/>
          <p:cNvSpPr/>
          <p:nvPr/>
        </p:nvSpPr>
        <p:spPr>
          <a:xfrm>
            <a:off x="323528" y="5271144"/>
            <a:ext cx="848785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nl-BE" dirty="0" smtClean="0"/>
              <a:t>Bezoekers aan TT zijn voor de helft dagtoeristen maar ook </a:t>
            </a:r>
            <a:r>
              <a:rPr lang="nl-BE" dirty="0" smtClean="0">
                <a:solidFill>
                  <a:schemeClr val="tx2"/>
                </a:solidFill>
              </a:rPr>
              <a:t>28% met verblijf in Westhoek of 27 620 aankomsten in logies in de Westhoek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nl-BE" dirty="0" smtClean="0"/>
              <a:t>Bij individuele bezoekers TT iets </a:t>
            </a:r>
            <a:r>
              <a:rPr lang="nl-BE" dirty="0" smtClean="0">
                <a:solidFill>
                  <a:schemeClr val="tx2"/>
                </a:solidFill>
              </a:rPr>
              <a:t>meer met verblijf in Westhoek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6155408" y="1317337"/>
            <a:ext cx="26559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BE" sz="1200" dirty="0" smtClean="0"/>
              <a:t>In </a:t>
            </a:r>
            <a:r>
              <a:rPr lang="nl-BE" sz="1200" dirty="0"/>
              <a:t>% bezoekers</a:t>
            </a:r>
          </a:p>
        </p:txBody>
      </p:sp>
      <p:graphicFrame>
        <p:nvGraphicFramePr>
          <p:cNvPr id="11" name="Tijdelijke aanduiding voor inhoud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41649081"/>
              </p:ext>
            </p:extLst>
          </p:nvPr>
        </p:nvGraphicFramePr>
        <p:xfrm>
          <a:off x="294335" y="1609151"/>
          <a:ext cx="8399000" cy="36779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245854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9695" y="476672"/>
            <a:ext cx="8199826" cy="1012825"/>
          </a:xfrm>
          <a:noFill/>
        </p:spPr>
        <p:txBody>
          <a:bodyPr/>
          <a:lstStyle/>
          <a:p>
            <a:r>
              <a:rPr lang="nl-BE" sz="2800" dirty="0" smtClean="0"/>
              <a:t>Dagtoerist of verblijfstoerist naar herkomst </a:t>
            </a:r>
            <a:endParaRPr lang="nl-BE" sz="280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7DDB6-7220-424E-AE4F-ACD22D35549E}" type="slidenum">
              <a:rPr lang="nl-BE" smtClean="0"/>
              <a:t>11</a:t>
            </a:fld>
            <a:endParaRPr lang="nl-BE"/>
          </a:p>
        </p:txBody>
      </p:sp>
      <p:graphicFrame>
        <p:nvGraphicFramePr>
          <p:cNvPr id="7" name="Tijdelijke aanduiding voor inhoud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27632192"/>
              </p:ext>
            </p:extLst>
          </p:nvPr>
        </p:nvGraphicFramePr>
        <p:xfrm>
          <a:off x="323528" y="1628800"/>
          <a:ext cx="8188325" cy="34563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kstvak 2"/>
          <p:cNvSpPr txBox="1"/>
          <p:nvPr/>
        </p:nvSpPr>
        <p:spPr>
          <a:xfrm>
            <a:off x="323528" y="5085184"/>
            <a:ext cx="8352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nl-BE" dirty="0" smtClean="0"/>
              <a:t>Meer verblijfstoeristen bij buitenlandse bezoekers, ook meer verblijfstoeristen in de Westhoek </a:t>
            </a:r>
            <a:endParaRPr lang="nl-BE" dirty="0"/>
          </a:p>
        </p:txBody>
      </p:sp>
      <p:sp>
        <p:nvSpPr>
          <p:cNvPr id="6" name="Tekstvak 5"/>
          <p:cNvSpPr txBox="1"/>
          <p:nvPr/>
        </p:nvSpPr>
        <p:spPr>
          <a:xfrm>
            <a:off x="6155408" y="1317337"/>
            <a:ext cx="26559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BE" sz="1200" dirty="0" smtClean="0"/>
              <a:t>In </a:t>
            </a:r>
            <a:r>
              <a:rPr lang="nl-BE" sz="1200" dirty="0"/>
              <a:t>% bezoekers</a:t>
            </a:r>
          </a:p>
        </p:txBody>
      </p:sp>
    </p:spTree>
    <p:extLst>
      <p:ext uri="{BB962C8B-B14F-4D97-AF65-F5344CB8AC3E}">
        <p14:creationId xmlns:p14="http://schemas.microsoft.com/office/powerpoint/2010/main" val="1487099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36" y="228291"/>
            <a:ext cx="8261871" cy="1265785"/>
          </a:xfrm>
        </p:spPr>
        <p:txBody>
          <a:bodyPr/>
          <a:lstStyle/>
          <a:p>
            <a:r>
              <a:rPr lang="nl-BE" sz="2800" dirty="0" smtClean="0"/>
              <a:t>Herkomst dagtoeristen uit woonplaats</a:t>
            </a:r>
            <a:r>
              <a:rPr lang="nl-BE" sz="2800" dirty="0"/>
              <a:t> </a:t>
            </a:r>
            <a:r>
              <a:rPr lang="nl-BE" sz="2800" dirty="0" smtClean="0"/>
              <a:t/>
            </a:r>
            <a:br>
              <a:rPr lang="nl-BE" sz="2800" dirty="0" smtClean="0"/>
            </a:br>
            <a:r>
              <a:rPr lang="nl-BE" sz="2800" dirty="0" smtClean="0"/>
              <a:t>op </a:t>
            </a:r>
            <a:r>
              <a:rPr lang="nl-BE" sz="2800" dirty="0"/>
              <a:t>bezoek in TT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7DDB6-7220-424E-AE4F-ACD22D35549E}" type="slidenum">
              <a:rPr lang="nl-BE" smtClean="0"/>
              <a:t>12</a:t>
            </a:fld>
            <a:endParaRPr lang="nl-BE" dirty="0"/>
          </a:p>
        </p:txBody>
      </p:sp>
      <p:graphicFrame>
        <p:nvGraphicFramePr>
          <p:cNvPr id="5" name="Tijdelijke aanduiding voor inhoud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76033221"/>
              </p:ext>
            </p:extLst>
          </p:nvPr>
        </p:nvGraphicFramePr>
        <p:xfrm>
          <a:off x="475862" y="1268760"/>
          <a:ext cx="6066226" cy="46376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kstvak 5"/>
          <p:cNvSpPr txBox="1"/>
          <p:nvPr/>
        </p:nvSpPr>
        <p:spPr>
          <a:xfrm>
            <a:off x="6646868" y="1268760"/>
            <a:ext cx="20295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BE" sz="1200" dirty="0"/>
              <a:t>In % </a:t>
            </a:r>
            <a:r>
              <a:rPr lang="nl-BE" sz="1200" dirty="0" smtClean="0"/>
              <a:t>dagtoeristen (n=330)</a:t>
            </a:r>
            <a:endParaRPr lang="nl-BE" sz="1200" dirty="0"/>
          </a:p>
        </p:txBody>
      </p:sp>
      <p:sp>
        <p:nvSpPr>
          <p:cNvPr id="7" name="Rechteraccolade 6"/>
          <p:cNvSpPr/>
          <p:nvPr/>
        </p:nvSpPr>
        <p:spPr>
          <a:xfrm>
            <a:off x="6542088" y="1422648"/>
            <a:ext cx="72008" cy="3091483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8" name="Tekstvak 7"/>
          <p:cNvSpPr txBox="1"/>
          <p:nvPr/>
        </p:nvSpPr>
        <p:spPr>
          <a:xfrm>
            <a:off x="6743244" y="2783723"/>
            <a:ext cx="18035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>
                <a:solidFill>
                  <a:schemeClr val="tx2"/>
                </a:solidFill>
              </a:rPr>
              <a:t>België: 68%</a:t>
            </a:r>
            <a:endParaRPr lang="nl-BE" dirty="0">
              <a:solidFill>
                <a:schemeClr val="tx2"/>
              </a:solidFill>
            </a:endParaRPr>
          </a:p>
        </p:txBody>
      </p:sp>
      <p:sp>
        <p:nvSpPr>
          <p:cNvPr id="9" name="Rechteraccolade 8"/>
          <p:cNvSpPr/>
          <p:nvPr/>
        </p:nvSpPr>
        <p:spPr>
          <a:xfrm>
            <a:off x="6581323" y="4667867"/>
            <a:ext cx="65545" cy="1118063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0" name="Tekstvak 9"/>
          <p:cNvSpPr txBox="1"/>
          <p:nvPr/>
        </p:nvSpPr>
        <p:spPr>
          <a:xfrm>
            <a:off x="6743244" y="5042232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>
                <a:solidFill>
                  <a:schemeClr val="tx2"/>
                </a:solidFill>
              </a:rPr>
              <a:t>Buitenland: 32%</a:t>
            </a:r>
            <a:endParaRPr lang="nl-BE" dirty="0">
              <a:solidFill>
                <a:schemeClr val="tx2"/>
              </a:solidFill>
            </a:endParaRPr>
          </a:p>
        </p:txBody>
      </p:sp>
      <p:cxnSp>
        <p:nvCxnSpPr>
          <p:cNvPr id="12" name="Rechte verbindingslijn 11"/>
          <p:cNvCxnSpPr/>
          <p:nvPr/>
        </p:nvCxnSpPr>
        <p:spPr>
          <a:xfrm>
            <a:off x="395536" y="4581128"/>
            <a:ext cx="820891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kstvak 2"/>
          <p:cNvSpPr txBox="1"/>
          <p:nvPr/>
        </p:nvSpPr>
        <p:spPr>
          <a:xfrm>
            <a:off x="395536" y="5852928"/>
            <a:ext cx="79458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nl-BE" dirty="0" smtClean="0"/>
              <a:t>Buitenlanders vooral uit </a:t>
            </a:r>
            <a:r>
              <a:rPr lang="nl-BE" dirty="0" smtClean="0">
                <a:solidFill>
                  <a:schemeClr val="tx2"/>
                </a:solidFill>
              </a:rPr>
              <a:t>UK maar ook uit Nederland en Frankrijk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nl-BE" dirty="0" smtClean="0"/>
              <a:t>Veel bezoekers uit </a:t>
            </a:r>
            <a:r>
              <a:rPr lang="nl-BE" dirty="0" smtClean="0">
                <a:solidFill>
                  <a:schemeClr val="tx2"/>
                </a:solidFill>
              </a:rPr>
              <a:t>West- en Oost-Vlaanderen</a:t>
            </a:r>
            <a:endParaRPr lang="nl-BE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14890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40320" y="194875"/>
            <a:ext cx="8136136" cy="1140946"/>
          </a:xfrm>
        </p:spPr>
        <p:txBody>
          <a:bodyPr/>
          <a:lstStyle/>
          <a:p>
            <a:r>
              <a:rPr lang="nl-BE" sz="2800" dirty="0" smtClean="0"/>
              <a:t>Herkomst dagtoeristen </a:t>
            </a:r>
            <a:br>
              <a:rPr lang="nl-BE" sz="2800" dirty="0" smtClean="0"/>
            </a:br>
            <a:r>
              <a:rPr lang="nl-BE" sz="2800" dirty="0" smtClean="0"/>
              <a:t>uit woonplaats op </a:t>
            </a:r>
            <a:r>
              <a:rPr lang="nl-BE" sz="2800" dirty="0"/>
              <a:t>bezoek in TT</a:t>
            </a:r>
          </a:p>
        </p:txBody>
      </p:sp>
      <p:graphicFrame>
        <p:nvGraphicFramePr>
          <p:cNvPr id="6" name="Tijdelijke aanduiding voor inhoud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86016633"/>
              </p:ext>
            </p:extLst>
          </p:nvPr>
        </p:nvGraphicFramePr>
        <p:xfrm>
          <a:off x="475860" y="1484784"/>
          <a:ext cx="8199828" cy="4311667"/>
        </p:xfrm>
        <a:graphic>
          <a:graphicData uri="http://schemas.openxmlformats.org/drawingml/2006/table">
            <a:tbl>
              <a:tblPr>
                <a:tableStyleId>{8EC20E35-A176-4012-BC5E-935CFFF8708E}</a:tableStyleId>
              </a:tblPr>
              <a:tblGrid>
                <a:gridCol w="2223932"/>
                <a:gridCol w="1296144"/>
                <a:gridCol w="2304256"/>
                <a:gridCol w="2375496"/>
              </a:tblGrid>
              <a:tr h="531667">
                <a:tc>
                  <a:txBody>
                    <a:bodyPr/>
                    <a:lstStyle/>
                    <a:p>
                      <a:pPr algn="l" fontAlgn="b"/>
                      <a:endParaRPr lang="nl-BE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8917" marR="8917" marT="8917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400" b="0" u="none" strike="noStrike" dirty="0">
                          <a:effectLst/>
                        </a:rPr>
                        <a:t>Totaal </a:t>
                      </a:r>
                      <a:endParaRPr lang="nl-BE" sz="1400" b="0" u="none" strike="noStrike" dirty="0" smtClean="0">
                        <a:effectLst/>
                      </a:endParaRPr>
                    </a:p>
                    <a:p>
                      <a:pPr algn="r" fontAlgn="b"/>
                      <a:r>
                        <a:rPr lang="nl-BE" sz="1400" b="0" u="none" strike="noStrike" dirty="0" smtClean="0">
                          <a:effectLst/>
                        </a:rPr>
                        <a:t>(</a:t>
                      </a:r>
                      <a:r>
                        <a:rPr lang="nl-BE" sz="1400" b="0" u="none" strike="noStrike" dirty="0">
                          <a:effectLst/>
                        </a:rPr>
                        <a:t>n=330)</a:t>
                      </a:r>
                      <a:endParaRPr lang="nl-BE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8917" marR="8917" marT="8917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400" b="0" u="none" strike="noStrike" dirty="0">
                          <a:effectLst/>
                        </a:rPr>
                        <a:t>Individuelen (n=281)</a:t>
                      </a:r>
                      <a:endParaRPr lang="nl-BE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8917" marR="8917" marT="8917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400" b="0" u="none" strike="noStrike" dirty="0">
                          <a:effectLst/>
                        </a:rPr>
                        <a:t>Groepen </a:t>
                      </a:r>
                      <a:r>
                        <a:rPr lang="nl-BE" sz="1400" b="0" u="none" strike="noStrike" dirty="0" smtClean="0">
                          <a:effectLst/>
                        </a:rPr>
                        <a:t> en scholen (n=49)</a:t>
                      </a:r>
                      <a:endParaRPr lang="nl-BE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8917" marR="8917" marT="8917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b"/>
                      <a:r>
                        <a:rPr lang="nl-BE" sz="1400" u="none" strike="noStrike" dirty="0">
                          <a:effectLst/>
                        </a:rPr>
                        <a:t>Westhoek</a:t>
                      </a:r>
                      <a:endParaRPr lang="nl-BE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8917" marR="8917" marT="8917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400" u="none" strike="noStrike" dirty="0">
                          <a:effectLst/>
                        </a:rPr>
                        <a:t>4</a:t>
                      </a:r>
                      <a:endParaRPr lang="nl-BE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8917" marR="8917" marT="8917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400" u="none" strike="noStrike" dirty="0">
                          <a:solidFill>
                            <a:schemeClr val="tx2"/>
                          </a:solidFill>
                          <a:effectLst/>
                        </a:rPr>
                        <a:t>8</a:t>
                      </a:r>
                      <a:endParaRPr lang="nl-BE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8917" marR="8917" marT="8917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nl-BE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b"/>
                      <a:r>
                        <a:rPr lang="nl-BE" sz="1400" u="none" strike="noStrike" dirty="0">
                          <a:effectLst/>
                        </a:rPr>
                        <a:t>Rest </a:t>
                      </a:r>
                      <a:r>
                        <a:rPr lang="nl-BE" sz="1400" u="none" strike="noStrike" dirty="0" smtClean="0">
                          <a:effectLst/>
                        </a:rPr>
                        <a:t>West-Vl.</a:t>
                      </a:r>
                      <a:endParaRPr lang="nl-BE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8917" marR="8917" marT="8917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400" u="none" strike="noStrike" dirty="0">
                          <a:effectLst/>
                        </a:rPr>
                        <a:t>19</a:t>
                      </a:r>
                      <a:endParaRPr lang="nl-BE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8917" marR="8917" marT="8917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400" u="none" strike="noStrike" dirty="0">
                          <a:solidFill>
                            <a:schemeClr val="tx2"/>
                          </a:solidFill>
                          <a:effectLst/>
                        </a:rPr>
                        <a:t>19</a:t>
                      </a:r>
                      <a:endParaRPr lang="nl-BE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8917" marR="8917" marT="8917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nl-BE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b"/>
                      <a:r>
                        <a:rPr lang="nl-BE" sz="1400" b="1" u="none" strike="noStrike" dirty="0">
                          <a:effectLst/>
                        </a:rPr>
                        <a:t>West-Vlaanderen</a:t>
                      </a:r>
                      <a:endParaRPr lang="nl-BE" sz="14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8917" marR="8917" marT="8917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400" b="1" u="none" strike="noStrike" dirty="0">
                          <a:effectLst/>
                        </a:rPr>
                        <a:t>23</a:t>
                      </a:r>
                      <a:endParaRPr lang="nl-BE" sz="14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8917" marR="8917" marT="8917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400" b="1" u="none" strike="noStrike" dirty="0">
                          <a:solidFill>
                            <a:schemeClr val="tx2"/>
                          </a:solidFill>
                          <a:effectLst/>
                        </a:rPr>
                        <a:t>27</a:t>
                      </a:r>
                      <a:endParaRPr lang="nl-BE" sz="1400" b="1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8917" marR="8917" marT="8917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nl-BE" sz="1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23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95000"/>
                      </a:schemeClr>
                    </a:solidFill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b"/>
                      <a:r>
                        <a:rPr lang="nl-BE" sz="1400" u="none" strike="noStrike" dirty="0">
                          <a:effectLst/>
                        </a:rPr>
                        <a:t>Oost-Vlaanderen</a:t>
                      </a:r>
                      <a:endParaRPr lang="nl-BE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8917" marR="8917" marT="8917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400" u="none" strike="noStrike" dirty="0">
                          <a:effectLst/>
                        </a:rPr>
                        <a:t>16</a:t>
                      </a:r>
                      <a:endParaRPr lang="nl-BE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8917" marR="8917" marT="8917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400" b="1" u="none" strike="noStrike" dirty="0">
                          <a:solidFill>
                            <a:schemeClr val="tx2"/>
                          </a:solidFill>
                          <a:effectLst/>
                        </a:rPr>
                        <a:t>22</a:t>
                      </a:r>
                      <a:endParaRPr lang="nl-BE" sz="1400" b="1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8917" marR="8917" marT="8917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nl-BE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b"/>
                      <a:r>
                        <a:rPr lang="nl-BE" sz="1400" u="none" strike="noStrike" dirty="0">
                          <a:effectLst/>
                        </a:rPr>
                        <a:t>Antwerpen</a:t>
                      </a:r>
                      <a:endParaRPr lang="nl-BE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8917" marR="8917" marT="8917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400" u="none" strike="noStrike" dirty="0">
                          <a:effectLst/>
                        </a:rPr>
                        <a:t>8</a:t>
                      </a:r>
                      <a:endParaRPr lang="nl-BE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8917" marR="8917" marT="8917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400" u="none" strike="noStrike" dirty="0">
                          <a:effectLst/>
                        </a:rPr>
                        <a:t>12</a:t>
                      </a:r>
                      <a:endParaRPr lang="nl-BE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8917" marR="8917" marT="8917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nl-BE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</a:tr>
              <a:tr h="252000">
                <a:tc>
                  <a:txBody>
                    <a:bodyPr/>
                    <a:lstStyle/>
                    <a:p>
                      <a:pPr algn="l" fontAlgn="b"/>
                      <a:r>
                        <a:rPr lang="nl-BE" sz="1400" u="none" strike="noStrike" dirty="0">
                          <a:effectLst/>
                        </a:rPr>
                        <a:t>Vlaams-Brabant</a:t>
                      </a:r>
                      <a:endParaRPr lang="nl-BE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8917" marR="8917" marT="8917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400" u="none" strike="noStrike" dirty="0">
                          <a:effectLst/>
                        </a:rPr>
                        <a:t>7</a:t>
                      </a:r>
                      <a:endParaRPr lang="nl-BE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8917" marR="8917" marT="8917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400" u="none" strike="noStrike" dirty="0">
                          <a:effectLst/>
                        </a:rPr>
                        <a:t>10</a:t>
                      </a:r>
                      <a:endParaRPr lang="nl-BE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8917" marR="8917" marT="8917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nl-BE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</a:tr>
              <a:tr h="252000">
                <a:tc>
                  <a:txBody>
                    <a:bodyPr/>
                    <a:lstStyle/>
                    <a:p>
                      <a:pPr algn="l" fontAlgn="b"/>
                      <a:r>
                        <a:rPr lang="nl-BE" sz="1400" u="none" strike="noStrike" dirty="0">
                          <a:effectLst/>
                        </a:rPr>
                        <a:t>Limburg</a:t>
                      </a:r>
                      <a:endParaRPr lang="nl-BE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8917" marR="8917" marT="8917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400" u="none" strike="noStrike" dirty="0">
                          <a:effectLst/>
                        </a:rPr>
                        <a:t>8</a:t>
                      </a:r>
                      <a:endParaRPr lang="nl-BE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8917" marR="8917" marT="8917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400" u="none" strike="noStrike" dirty="0">
                          <a:effectLst/>
                        </a:rPr>
                        <a:t>3</a:t>
                      </a:r>
                      <a:endParaRPr lang="nl-BE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8917" marR="8917" marT="8917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nl-BE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b"/>
                      <a:r>
                        <a:rPr lang="nl-BE" sz="1400" b="1" u="none" strike="noStrike" dirty="0">
                          <a:effectLst/>
                        </a:rPr>
                        <a:t>Vlaanderen</a:t>
                      </a:r>
                      <a:endParaRPr lang="nl-BE" sz="14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8917" marR="8917" marT="8917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400" b="1" u="none" strike="noStrike" dirty="0">
                          <a:effectLst/>
                        </a:rPr>
                        <a:t>62</a:t>
                      </a:r>
                      <a:endParaRPr lang="nl-BE" sz="14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8917" marR="8917" marT="8917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400" b="1" u="none" strike="noStrike" dirty="0">
                          <a:solidFill>
                            <a:schemeClr val="tx2"/>
                          </a:solidFill>
                          <a:effectLst/>
                        </a:rPr>
                        <a:t>74</a:t>
                      </a:r>
                      <a:endParaRPr lang="nl-BE" sz="1400" b="1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8917" marR="8917" marT="8917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nl-BE" sz="1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55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95000"/>
                      </a:schemeClr>
                    </a:solidFill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b"/>
                      <a:r>
                        <a:rPr lang="nl-BE" sz="1400" u="none" strike="noStrike" dirty="0">
                          <a:effectLst/>
                        </a:rPr>
                        <a:t>Brussels H. Gewest</a:t>
                      </a:r>
                      <a:endParaRPr lang="nl-BE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8917" marR="8917" marT="8917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400" u="none" strike="noStrike" dirty="0">
                          <a:effectLst/>
                        </a:rPr>
                        <a:t>4</a:t>
                      </a:r>
                      <a:endParaRPr lang="nl-BE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8917" marR="8917" marT="8917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400" u="none" strike="noStrike" dirty="0">
                          <a:effectLst/>
                        </a:rPr>
                        <a:t>5</a:t>
                      </a:r>
                      <a:endParaRPr lang="nl-BE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8917" marR="8917" marT="8917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nl-BE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b"/>
                      <a:r>
                        <a:rPr lang="nl-BE" sz="1400" u="none" strike="noStrike" dirty="0">
                          <a:effectLst/>
                        </a:rPr>
                        <a:t>Wallonië</a:t>
                      </a:r>
                      <a:endParaRPr lang="nl-BE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8917" marR="8917" marT="8917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400" u="none" strike="noStrike" dirty="0">
                          <a:effectLst/>
                        </a:rPr>
                        <a:t>2</a:t>
                      </a:r>
                      <a:endParaRPr lang="nl-BE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8917" marR="8917" marT="8917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400" u="none" strike="noStrike" dirty="0">
                          <a:effectLst/>
                        </a:rPr>
                        <a:t>4</a:t>
                      </a:r>
                      <a:endParaRPr lang="nl-BE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8917" marR="8917" marT="8917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nl-BE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b"/>
                      <a:r>
                        <a:rPr lang="nl-BE" sz="1400" b="1" u="none" strike="noStrike" dirty="0">
                          <a:effectLst/>
                        </a:rPr>
                        <a:t>België</a:t>
                      </a:r>
                      <a:endParaRPr lang="nl-BE" sz="14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8917" marR="8917" marT="8917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400" b="1" u="none" strike="noStrike" dirty="0">
                          <a:effectLst/>
                        </a:rPr>
                        <a:t>68</a:t>
                      </a:r>
                      <a:endParaRPr lang="nl-BE" sz="14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8917" marR="8917" marT="8917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400" b="1" u="none" strike="noStrike" dirty="0">
                          <a:effectLst/>
                        </a:rPr>
                        <a:t>82</a:t>
                      </a:r>
                      <a:endParaRPr lang="nl-BE" sz="14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8917" marR="8917" marT="8917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58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95000"/>
                      </a:schemeClr>
                    </a:solidFill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b"/>
                      <a:r>
                        <a:rPr lang="nl-BE" sz="1400" u="none" strike="noStrike" dirty="0">
                          <a:effectLst/>
                        </a:rPr>
                        <a:t>U.K.</a:t>
                      </a:r>
                      <a:endParaRPr lang="nl-BE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8917" marR="8917" marT="8917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400" u="none" strike="noStrike" dirty="0">
                          <a:effectLst/>
                        </a:rPr>
                        <a:t>17</a:t>
                      </a:r>
                      <a:endParaRPr lang="nl-BE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8917" marR="8917" marT="8917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400" u="none" strike="noStrike" dirty="0">
                          <a:effectLst/>
                        </a:rPr>
                        <a:t>3</a:t>
                      </a:r>
                      <a:endParaRPr lang="nl-BE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8917" marR="8917" marT="8917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30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b"/>
                      <a:r>
                        <a:rPr lang="nl-BE" sz="1400" u="none" strike="noStrike" dirty="0">
                          <a:effectLst/>
                        </a:rPr>
                        <a:t>Nederland</a:t>
                      </a:r>
                      <a:endParaRPr lang="nl-BE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8917" marR="8917" marT="8917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400" u="none" strike="noStrike" dirty="0">
                          <a:effectLst/>
                        </a:rPr>
                        <a:t>9</a:t>
                      </a:r>
                      <a:endParaRPr lang="nl-BE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8917" marR="8917" marT="8917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400" u="none" strike="noStrike" dirty="0">
                          <a:effectLst/>
                        </a:rPr>
                        <a:t>7</a:t>
                      </a:r>
                      <a:endParaRPr lang="nl-BE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8917" marR="8917" marT="8917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</a:tr>
              <a:tr h="252000">
                <a:tc>
                  <a:txBody>
                    <a:bodyPr/>
                    <a:lstStyle/>
                    <a:p>
                      <a:pPr algn="l" fontAlgn="b"/>
                      <a:r>
                        <a:rPr lang="nl-BE" sz="1400" u="none" strike="noStrike" dirty="0">
                          <a:effectLst/>
                        </a:rPr>
                        <a:t>Frankrijk</a:t>
                      </a:r>
                      <a:endParaRPr lang="nl-BE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8917" marR="8917" marT="8917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400" u="none" strike="noStrike" dirty="0">
                          <a:effectLst/>
                        </a:rPr>
                        <a:t>7</a:t>
                      </a:r>
                      <a:endParaRPr lang="nl-BE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8917" marR="8917" marT="8917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400" u="none" strike="noStrike" dirty="0">
                          <a:effectLst/>
                        </a:rPr>
                        <a:t>8</a:t>
                      </a:r>
                      <a:endParaRPr lang="nl-BE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8917" marR="8917" marT="8917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b"/>
                      <a:r>
                        <a:rPr lang="nl-BE" sz="1400" b="1" u="none" strike="noStrike" dirty="0">
                          <a:effectLst/>
                        </a:rPr>
                        <a:t>Buitenland</a:t>
                      </a:r>
                      <a:endParaRPr lang="nl-BE" sz="14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8917" marR="8917" marT="8917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400" b="1" u="none" strike="noStrike" dirty="0">
                          <a:effectLst/>
                        </a:rPr>
                        <a:t>32</a:t>
                      </a:r>
                      <a:endParaRPr lang="nl-BE" sz="14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8917" marR="8917" marT="8917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400" b="1" u="none" strike="noStrike" dirty="0">
                          <a:effectLst/>
                        </a:rPr>
                        <a:t>18</a:t>
                      </a:r>
                      <a:endParaRPr lang="nl-BE" sz="14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8917" marR="8917" marT="8917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46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>
          <a:xfrm>
            <a:off x="399695" y="6021288"/>
            <a:ext cx="8352160" cy="365125"/>
          </a:xfrm>
        </p:spPr>
        <p:txBody>
          <a:bodyPr/>
          <a:lstStyle/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nl-BE" sz="1600" dirty="0" smtClean="0">
                <a:solidFill>
                  <a:schemeClr val="tx1"/>
                </a:solidFill>
              </a:rPr>
              <a:t>Iets </a:t>
            </a:r>
            <a:r>
              <a:rPr lang="nl-BE" sz="1600" dirty="0" smtClean="0">
                <a:solidFill>
                  <a:schemeClr val="tx2"/>
                </a:solidFill>
              </a:rPr>
              <a:t>meer Vlaamse dagtoeristen </a:t>
            </a:r>
            <a:r>
              <a:rPr lang="nl-BE" sz="1600" dirty="0" smtClean="0">
                <a:solidFill>
                  <a:schemeClr val="tx1"/>
                </a:solidFill>
              </a:rPr>
              <a:t>bij individuelen vooral uit West- en Oost </a:t>
            </a:r>
            <a:r>
              <a:rPr lang="nl-BE" sz="1600" dirty="0" smtClean="0">
                <a:solidFill>
                  <a:schemeClr val="tx2"/>
                </a:solidFill>
              </a:rPr>
              <a:t>Vl</a:t>
            </a:r>
            <a:r>
              <a:rPr lang="nl-BE" sz="1600" dirty="0">
                <a:solidFill>
                  <a:schemeClr val="tx2"/>
                </a:solidFill>
              </a:rPr>
              <a:t>.</a:t>
            </a:r>
            <a:endParaRPr lang="nl-BE" sz="1600" dirty="0" smtClean="0">
              <a:solidFill>
                <a:schemeClr val="tx2"/>
              </a:solidFill>
            </a:endParaRPr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nl-BE" sz="1600" dirty="0" smtClean="0">
                <a:solidFill>
                  <a:schemeClr val="tx2"/>
                </a:solidFill>
              </a:rPr>
              <a:t>Bij groepen en scholen </a:t>
            </a:r>
            <a:r>
              <a:rPr lang="nl-BE" sz="1600" dirty="0" smtClean="0">
                <a:solidFill>
                  <a:schemeClr val="tx1"/>
                </a:solidFill>
              </a:rPr>
              <a:t>ook dagtoeristen uit UK, Nederland en Frankrijk</a:t>
            </a:r>
            <a:endParaRPr lang="nl-BE" sz="1600" dirty="0">
              <a:solidFill>
                <a:schemeClr val="tx1"/>
              </a:solidFill>
            </a:endParaRPr>
          </a:p>
        </p:txBody>
      </p:sp>
      <p:sp>
        <p:nvSpPr>
          <p:cNvPr id="7" name="Tekstvak 6"/>
          <p:cNvSpPr txBox="1"/>
          <p:nvPr/>
        </p:nvSpPr>
        <p:spPr>
          <a:xfrm>
            <a:off x="6226302" y="1306409"/>
            <a:ext cx="25202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BE" sz="1200" dirty="0"/>
              <a:t>In % </a:t>
            </a:r>
            <a:r>
              <a:rPr lang="nl-BE" sz="1200" dirty="0" smtClean="0"/>
              <a:t>dagtoeristen</a:t>
            </a:r>
            <a:endParaRPr lang="nl-BE" sz="1200" dirty="0"/>
          </a:p>
        </p:txBody>
      </p:sp>
    </p:spTree>
    <p:extLst>
      <p:ext uri="{BB962C8B-B14F-4D97-AF65-F5344CB8AC3E}">
        <p14:creationId xmlns:p14="http://schemas.microsoft.com/office/powerpoint/2010/main" val="25475841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75862" y="260648"/>
            <a:ext cx="8199826" cy="1012825"/>
          </a:xfrm>
        </p:spPr>
        <p:txBody>
          <a:bodyPr/>
          <a:lstStyle/>
          <a:p>
            <a:r>
              <a:rPr lang="nl-BE" sz="2800" dirty="0" smtClean="0"/>
              <a:t>Herkomst verblijfstoeristen </a:t>
            </a:r>
            <a:br>
              <a:rPr lang="nl-BE" sz="2800" dirty="0" smtClean="0"/>
            </a:br>
            <a:r>
              <a:rPr lang="nl-BE" sz="2800" dirty="0" smtClean="0">
                <a:solidFill>
                  <a:schemeClr val="accent2"/>
                </a:solidFill>
              </a:rPr>
              <a:t>in de Westhoek </a:t>
            </a:r>
            <a:r>
              <a:rPr lang="nl-BE" sz="2800" dirty="0" smtClean="0"/>
              <a:t>op bezoek in TT</a:t>
            </a:r>
            <a:endParaRPr lang="nl-BE" sz="280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7DDB6-7220-424E-AE4F-ACD22D35549E}" type="slidenum">
              <a:rPr lang="nl-BE" smtClean="0"/>
              <a:t>14</a:t>
            </a:fld>
            <a:endParaRPr lang="nl-BE"/>
          </a:p>
        </p:txBody>
      </p:sp>
      <p:sp>
        <p:nvSpPr>
          <p:cNvPr id="6" name="Tekstvak 5"/>
          <p:cNvSpPr txBox="1"/>
          <p:nvPr/>
        </p:nvSpPr>
        <p:spPr>
          <a:xfrm>
            <a:off x="4175880" y="1273092"/>
            <a:ext cx="46085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BE" sz="1200" dirty="0"/>
              <a:t>In % </a:t>
            </a:r>
            <a:r>
              <a:rPr lang="nl-BE" sz="1200" dirty="0" smtClean="0"/>
              <a:t>verblijfstoeristen in de Westhoek (n=203)</a:t>
            </a:r>
            <a:endParaRPr lang="nl-BE" sz="1200" dirty="0"/>
          </a:p>
        </p:txBody>
      </p:sp>
      <p:graphicFrame>
        <p:nvGraphicFramePr>
          <p:cNvPr id="10" name="Tijdelijke aanduiding voor inhoud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94583461"/>
              </p:ext>
            </p:extLst>
          </p:nvPr>
        </p:nvGraphicFramePr>
        <p:xfrm>
          <a:off x="477839" y="1592263"/>
          <a:ext cx="5678337" cy="39794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12" name="Rechte verbindingslijn 11"/>
          <p:cNvCxnSpPr/>
          <p:nvPr/>
        </p:nvCxnSpPr>
        <p:spPr>
          <a:xfrm>
            <a:off x="475862" y="4005804"/>
            <a:ext cx="776854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hteraccolade 12"/>
          <p:cNvSpPr/>
          <p:nvPr/>
        </p:nvSpPr>
        <p:spPr>
          <a:xfrm>
            <a:off x="6362022" y="1728903"/>
            <a:ext cx="82186" cy="2132145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4" name="Tekstvak 13"/>
          <p:cNvSpPr txBox="1"/>
          <p:nvPr/>
        </p:nvSpPr>
        <p:spPr>
          <a:xfrm>
            <a:off x="6542088" y="2614137"/>
            <a:ext cx="22717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>
                <a:solidFill>
                  <a:schemeClr val="tx2"/>
                </a:solidFill>
              </a:rPr>
              <a:t>België: 40%</a:t>
            </a:r>
            <a:endParaRPr lang="nl-BE" dirty="0">
              <a:solidFill>
                <a:schemeClr val="tx2"/>
              </a:solidFill>
            </a:endParaRPr>
          </a:p>
        </p:txBody>
      </p:sp>
      <p:sp>
        <p:nvSpPr>
          <p:cNvPr id="15" name="Rechteraccolade 14"/>
          <p:cNvSpPr/>
          <p:nvPr/>
        </p:nvSpPr>
        <p:spPr>
          <a:xfrm>
            <a:off x="6372200" y="4001811"/>
            <a:ext cx="72008" cy="1371405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6" name="Tekstvak 15"/>
          <p:cNvSpPr txBox="1"/>
          <p:nvPr/>
        </p:nvSpPr>
        <p:spPr>
          <a:xfrm>
            <a:off x="6509635" y="4509120"/>
            <a:ext cx="22717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>
                <a:solidFill>
                  <a:schemeClr val="tx2"/>
                </a:solidFill>
              </a:rPr>
              <a:t>Buitenland: 60%</a:t>
            </a:r>
            <a:endParaRPr lang="nl-BE" dirty="0">
              <a:solidFill>
                <a:schemeClr val="tx2"/>
              </a:solidFill>
            </a:endParaRPr>
          </a:p>
        </p:txBody>
      </p:sp>
      <p:sp>
        <p:nvSpPr>
          <p:cNvPr id="11" name="Tekstvak 10"/>
          <p:cNvSpPr txBox="1"/>
          <p:nvPr/>
        </p:nvSpPr>
        <p:spPr>
          <a:xfrm>
            <a:off x="475862" y="5809536"/>
            <a:ext cx="81998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nl-BE" dirty="0" smtClean="0"/>
              <a:t>Buitenlandse bezoekers met verblijf in de Westhoek vooral uit </a:t>
            </a:r>
            <a:r>
              <a:rPr lang="nl-BE" dirty="0" smtClean="0">
                <a:solidFill>
                  <a:schemeClr val="tx2"/>
                </a:solidFill>
              </a:rPr>
              <a:t>UK maar ook uit Nederland en andere landen</a:t>
            </a:r>
            <a:endParaRPr lang="nl-BE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6699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75862" y="260648"/>
            <a:ext cx="8199826" cy="1012825"/>
          </a:xfrm>
        </p:spPr>
        <p:txBody>
          <a:bodyPr/>
          <a:lstStyle/>
          <a:p>
            <a:r>
              <a:rPr lang="nl-BE" sz="2800" dirty="0" smtClean="0"/>
              <a:t>Herkomst verblijfstoeristen </a:t>
            </a:r>
            <a:br>
              <a:rPr lang="nl-BE" sz="2800" dirty="0" smtClean="0"/>
            </a:br>
            <a:r>
              <a:rPr lang="nl-BE" sz="2800" dirty="0" smtClean="0">
                <a:solidFill>
                  <a:schemeClr val="accent2"/>
                </a:solidFill>
              </a:rPr>
              <a:t>in de Westhoek </a:t>
            </a:r>
            <a:r>
              <a:rPr lang="nl-BE" sz="2800" dirty="0" smtClean="0"/>
              <a:t>op bezoek in TT</a:t>
            </a:r>
            <a:endParaRPr lang="nl-BE" sz="2800" dirty="0"/>
          </a:p>
        </p:txBody>
      </p:sp>
      <p:sp>
        <p:nvSpPr>
          <p:cNvPr id="6" name="Tekstvak 5"/>
          <p:cNvSpPr txBox="1"/>
          <p:nvPr/>
        </p:nvSpPr>
        <p:spPr>
          <a:xfrm>
            <a:off x="4067944" y="1268760"/>
            <a:ext cx="46085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BE" sz="1200" dirty="0"/>
              <a:t>In % </a:t>
            </a:r>
            <a:r>
              <a:rPr lang="nl-BE" sz="1200" dirty="0" smtClean="0"/>
              <a:t>verblijfstoeristen in de Westhoek</a:t>
            </a:r>
            <a:endParaRPr lang="nl-BE" sz="1200" dirty="0"/>
          </a:p>
        </p:txBody>
      </p:sp>
      <p:graphicFrame>
        <p:nvGraphicFramePr>
          <p:cNvPr id="5" name="Tijdelijke aanduiding voor inhoud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5880790"/>
              </p:ext>
            </p:extLst>
          </p:nvPr>
        </p:nvGraphicFramePr>
        <p:xfrm>
          <a:off x="475862" y="1576537"/>
          <a:ext cx="8128588" cy="3780001"/>
        </p:xfrm>
        <a:graphic>
          <a:graphicData uri="http://schemas.openxmlformats.org/drawingml/2006/table">
            <a:tbl>
              <a:tblPr>
                <a:tableStyleId>{3B4B98B0-60AC-42C2-AFA5-B58CD77FA1E5}</a:tableStyleId>
              </a:tblPr>
              <a:tblGrid>
                <a:gridCol w="1863893"/>
                <a:gridCol w="1656184"/>
                <a:gridCol w="2376261"/>
                <a:gridCol w="2232250"/>
              </a:tblGrid>
              <a:tr h="463667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nl-BE" sz="14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466" marR="7466" marT="7466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nl-BE" sz="14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Totaal </a:t>
                      </a:r>
                      <a:endParaRPr lang="nl-BE" sz="1400" b="0" u="none" strike="noStrike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fontAlgn="b" latinLnBrk="0" hangingPunct="1"/>
                      <a:r>
                        <a:rPr lang="nl-BE" sz="1400" b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nl-BE" sz="14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n=203)</a:t>
                      </a:r>
                    </a:p>
                  </a:txBody>
                  <a:tcPr marL="7466" marR="7466" marT="7466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nl-BE" sz="14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Individuelen </a:t>
                      </a:r>
                      <a:endParaRPr lang="nl-BE" sz="1400" b="0" u="none" strike="noStrike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fontAlgn="b" latinLnBrk="0" hangingPunct="1"/>
                      <a:r>
                        <a:rPr lang="nl-BE" sz="1400" b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(n=163)</a:t>
                      </a:r>
                      <a:endParaRPr lang="nl-BE" sz="1400" b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466" marR="7466" marT="7466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nl-BE" sz="14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Groepen en scholen (</a:t>
                      </a:r>
                      <a:r>
                        <a:rPr lang="nl-BE" sz="1400" b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n=40)</a:t>
                      </a:r>
                      <a:endParaRPr lang="nl-BE" sz="1400" b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466" marR="7466" marT="7466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6881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nl-BE" sz="14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West-Vlaanderen</a:t>
                      </a:r>
                    </a:p>
                  </a:txBody>
                  <a:tcPr marL="7466" marR="7466" marT="7466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nl-BE" sz="14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7466" marR="7466" marT="7466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nl-BE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nl-BE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36881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nl-BE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Oost-Vlaanderen</a:t>
                      </a:r>
                    </a:p>
                  </a:txBody>
                  <a:tcPr marL="7466" marR="7466" marT="7466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nl-BE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7466" marR="7466" marT="7466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12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nl-BE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36881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nl-BE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Antwerpen</a:t>
                      </a:r>
                    </a:p>
                  </a:txBody>
                  <a:tcPr marL="7466" marR="7466" marT="7466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nl-BE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</a:t>
                      </a:r>
                    </a:p>
                  </a:txBody>
                  <a:tcPr marL="7466" marR="7466" marT="7466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23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nl-BE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</a:tr>
              <a:tr h="236881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nl-BE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Vlaams-Brabant</a:t>
                      </a:r>
                    </a:p>
                  </a:txBody>
                  <a:tcPr marL="7466" marR="7466" marT="7466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nl-BE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7466" marR="7466" marT="7466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nl-BE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</a:tr>
              <a:tr h="236881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nl-BE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Limburg</a:t>
                      </a:r>
                    </a:p>
                  </a:txBody>
                  <a:tcPr marL="7466" marR="7466" marT="7466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nl-BE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7466" marR="7466" marT="7466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40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nl-BE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6881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nl-BE" sz="14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Vlaanderen</a:t>
                      </a:r>
                    </a:p>
                  </a:txBody>
                  <a:tcPr marL="7466" marR="7466" marT="7466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nl-BE" sz="14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34</a:t>
                      </a:r>
                    </a:p>
                  </a:txBody>
                  <a:tcPr marL="7466" marR="7466" marT="7466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4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51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nl-BE" sz="14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36881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nl-BE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Brussels H. Gewest</a:t>
                      </a:r>
                    </a:p>
                  </a:txBody>
                  <a:tcPr marL="7466" marR="7466" marT="7466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nl-BE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7466" marR="7466" marT="7466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nl-BE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nl-BE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36881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nl-BE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Wallonië</a:t>
                      </a:r>
                    </a:p>
                  </a:txBody>
                  <a:tcPr marL="7466" marR="7466" marT="7466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nl-BE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7466" marR="7466" marT="7466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nl-BE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nl-BE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6881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nl-BE" sz="14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België</a:t>
                      </a:r>
                    </a:p>
                  </a:txBody>
                  <a:tcPr marL="7466" marR="7466" marT="7466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nl-BE" sz="14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40</a:t>
                      </a:r>
                    </a:p>
                  </a:txBody>
                  <a:tcPr marL="7466" marR="7466" marT="7466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nl-BE" sz="14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53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nl-BE" sz="14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36881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nl-BE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U.K.</a:t>
                      </a:r>
                    </a:p>
                  </a:txBody>
                  <a:tcPr marL="7466" marR="7466" marT="7466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nl-BE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37</a:t>
                      </a:r>
                    </a:p>
                  </a:txBody>
                  <a:tcPr marL="7466" marR="7466" marT="7466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28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nl-BE" sz="14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48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36881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nl-BE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Nederland</a:t>
                      </a:r>
                    </a:p>
                  </a:txBody>
                  <a:tcPr marL="7466" marR="7466" marT="7466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nl-BE" sz="140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</a:t>
                      </a:r>
                    </a:p>
                  </a:txBody>
                  <a:tcPr marL="7466" marR="7466" marT="7466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12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nl-BE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</a:t>
                      </a:r>
                    </a:p>
                  </a:txBody>
                  <a:tcPr marL="9525" marR="9525" marT="9525" marB="0" anchor="ctr"/>
                </a:tc>
              </a:tr>
              <a:tr h="236881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nl-BE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Frankrijk</a:t>
                      </a:r>
                    </a:p>
                  </a:txBody>
                  <a:tcPr marL="7466" marR="7466" marT="7466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nl-BE" sz="140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7466" marR="7466" marT="7466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nl-BE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nl-BE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</a:tr>
              <a:tr h="236881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nl-BE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Andere landen</a:t>
                      </a:r>
                    </a:p>
                  </a:txBody>
                  <a:tcPr marL="7466" marR="7466" marT="7466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nl-BE" sz="140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7466" marR="7466" marT="7466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nl-BE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nl-BE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6881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nl-BE" sz="14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Buitenland</a:t>
                      </a:r>
                    </a:p>
                  </a:txBody>
                  <a:tcPr marL="7466" marR="7466" marT="7466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nl-BE" sz="1400" b="1" u="none" strike="noStrike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60</a:t>
                      </a:r>
                    </a:p>
                  </a:txBody>
                  <a:tcPr marL="7466" marR="7466" marT="7466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nl-BE" sz="14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47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nl-BE" sz="1400" b="1" i="0" u="none" strike="noStrike" kern="120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75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Tekstvak 2"/>
          <p:cNvSpPr txBox="1"/>
          <p:nvPr/>
        </p:nvSpPr>
        <p:spPr>
          <a:xfrm>
            <a:off x="323528" y="5517232"/>
            <a:ext cx="844197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nl-BE" dirty="0" smtClean="0">
                <a:solidFill>
                  <a:schemeClr val="tx2"/>
                </a:solidFill>
              </a:rPr>
              <a:t>Groepen en scholen </a:t>
            </a:r>
            <a:r>
              <a:rPr lang="nl-BE" dirty="0" smtClean="0"/>
              <a:t>die in Westhoek logeren zijn vooral afkomstig uit het buitenland vooral uit UK maar ook uit Nederland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nl-BE" dirty="0" smtClean="0">
                <a:solidFill>
                  <a:schemeClr val="tx2"/>
                </a:solidFill>
              </a:rPr>
              <a:t>Bij individuelen </a:t>
            </a:r>
            <a:r>
              <a:rPr lang="nl-BE" dirty="0" smtClean="0"/>
              <a:t>veel verblijfstoeristen uit provincie Antwerpen en Oost-Vlaanderen maar ook uit </a:t>
            </a:r>
            <a:r>
              <a:rPr lang="nl-BE" dirty="0" smtClean="0">
                <a:solidFill>
                  <a:schemeClr val="tx2"/>
                </a:solidFill>
              </a:rPr>
              <a:t>UK en Nederland</a:t>
            </a:r>
            <a:endParaRPr lang="nl-BE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11360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3597" y="518051"/>
            <a:ext cx="8199826" cy="750709"/>
          </a:xfrm>
        </p:spPr>
        <p:txBody>
          <a:bodyPr/>
          <a:lstStyle/>
          <a:p>
            <a:r>
              <a:rPr lang="nl-BE" dirty="0" smtClean="0"/>
              <a:t>Plaats van verblijf </a:t>
            </a:r>
            <a:r>
              <a:rPr lang="nl-BE" dirty="0" smtClean="0">
                <a:solidFill>
                  <a:schemeClr val="accent2"/>
                </a:solidFill>
              </a:rPr>
              <a:t>in de Westhoek</a:t>
            </a:r>
            <a:endParaRPr lang="nl-BE" dirty="0">
              <a:solidFill>
                <a:schemeClr val="accent2"/>
              </a:solidFill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7DDB6-7220-424E-AE4F-ACD22D35549E}" type="slidenum">
              <a:rPr lang="nl-BE" smtClean="0"/>
              <a:t>16</a:t>
            </a:fld>
            <a:endParaRPr lang="nl-BE"/>
          </a:p>
        </p:txBody>
      </p:sp>
      <p:graphicFrame>
        <p:nvGraphicFramePr>
          <p:cNvPr id="5" name="Tijdelijke aanduiding voor inhoud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03670424"/>
              </p:ext>
            </p:extLst>
          </p:nvPr>
        </p:nvGraphicFramePr>
        <p:xfrm>
          <a:off x="477838" y="1484784"/>
          <a:ext cx="8188325" cy="35283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7" name="Rechte verbindingslijn 6"/>
          <p:cNvCxnSpPr/>
          <p:nvPr/>
        </p:nvCxnSpPr>
        <p:spPr>
          <a:xfrm>
            <a:off x="539552" y="2276872"/>
            <a:ext cx="806489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kstvak 9"/>
          <p:cNvSpPr txBox="1"/>
          <p:nvPr/>
        </p:nvSpPr>
        <p:spPr>
          <a:xfrm>
            <a:off x="4067944" y="1268760"/>
            <a:ext cx="46085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BE" sz="1200" dirty="0"/>
              <a:t>In % </a:t>
            </a:r>
            <a:r>
              <a:rPr lang="nl-BE" sz="1200" dirty="0" smtClean="0"/>
              <a:t>verblijfstoeristen in de Westhoek</a:t>
            </a:r>
            <a:endParaRPr lang="nl-BE" sz="1200" dirty="0"/>
          </a:p>
        </p:txBody>
      </p:sp>
      <p:sp>
        <p:nvSpPr>
          <p:cNvPr id="15" name="Rechthoek 14"/>
          <p:cNvSpPr/>
          <p:nvPr/>
        </p:nvSpPr>
        <p:spPr>
          <a:xfrm>
            <a:off x="475862" y="5078471"/>
            <a:ext cx="819982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nl-BE" dirty="0" smtClean="0"/>
              <a:t>De </a:t>
            </a:r>
            <a:r>
              <a:rPr lang="nl-BE" dirty="0" smtClean="0">
                <a:solidFill>
                  <a:schemeClr val="tx2"/>
                </a:solidFill>
              </a:rPr>
              <a:t>helft van de bezoekers </a:t>
            </a:r>
            <a:r>
              <a:rPr lang="nl-BE" dirty="0" smtClean="0"/>
              <a:t>aan de TT verblijft in </a:t>
            </a:r>
            <a:r>
              <a:rPr lang="nl-BE" dirty="0" smtClean="0">
                <a:solidFill>
                  <a:schemeClr val="tx2"/>
                </a:solidFill>
              </a:rPr>
              <a:t>het centrum van Ieper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nl-BE" dirty="0" smtClean="0">
                <a:solidFill>
                  <a:schemeClr val="tx2"/>
                </a:solidFill>
              </a:rPr>
              <a:t>Schoolgroepen</a:t>
            </a:r>
            <a:r>
              <a:rPr lang="nl-BE" dirty="0" smtClean="0"/>
              <a:t> verblijven </a:t>
            </a:r>
            <a:r>
              <a:rPr lang="nl-BE" dirty="0" smtClean="0">
                <a:solidFill>
                  <a:schemeClr val="tx2"/>
                </a:solidFill>
              </a:rPr>
              <a:t>iets meer op andere plaatsen </a:t>
            </a:r>
            <a:r>
              <a:rPr lang="nl-BE" dirty="0" smtClean="0"/>
              <a:t>in de Westhoek</a:t>
            </a:r>
          </a:p>
        </p:txBody>
      </p:sp>
    </p:spTree>
    <p:extLst>
      <p:ext uri="{BB962C8B-B14F-4D97-AF65-F5344CB8AC3E}">
        <p14:creationId xmlns:p14="http://schemas.microsoft.com/office/powerpoint/2010/main" val="25066556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75862" y="356568"/>
            <a:ext cx="8199826" cy="750709"/>
          </a:xfrm>
        </p:spPr>
        <p:txBody>
          <a:bodyPr/>
          <a:lstStyle/>
          <a:p>
            <a:r>
              <a:rPr lang="nl-BE" sz="2800" dirty="0" smtClean="0"/>
              <a:t>Plaats van verblijf </a:t>
            </a:r>
            <a:r>
              <a:rPr lang="nl-BE" sz="2800" dirty="0" smtClean="0">
                <a:solidFill>
                  <a:schemeClr val="accent2"/>
                </a:solidFill>
              </a:rPr>
              <a:t>in de Westhoek</a:t>
            </a:r>
            <a:br>
              <a:rPr lang="nl-BE" sz="2800" dirty="0" smtClean="0">
                <a:solidFill>
                  <a:schemeClr val="accent2"/>
                </a:solidFill>
              </a:rPr>
            </a:br>
            <a:r>
              <a:rPr lang="nl-BE" sz="2800" dirty="0" smtClean="0"/>
              <a:t>naar herkomst</a:t>
            </a:r>
            <a:endParaRPr lang="nl-BE" sz="280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7DDB6-7220-424E-AE4F-ACD22D35549E}" type="slidenum">
              <a:rPr lang="nl-BE" smtClean="0"/>
              <a:t>17</a:t>
            </a:fld>
            <a:endParaRPr lang="nl-BE"/>
          </a:p>
        </p:txBody>
      </p:sp>
      <p:sp>
        <p:nvSpPr>
          <p:cNvPr id="10" name="Tekstvak 9"/>
          <p:cNvSpPr txBox="1"/>
          <p:nvPr/>
        </p:nvSpPr>
        <p:spPr>
          <a:xfrm>
            <a:off x="4067944" y="1268760"/>
            <a:ext cx="46085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BE" sz="1200" dirty="0"/>
              <a:t>In % </a:t>
            </a:r>
            <a:r>
              <a:rPr lang="nl-BE" sz="1200" dirty="0" smtClean="0"/>
              <a:t>verblijfstoeristen in de Westhoek</a:t>
            </a:r>
            <a:endParaRPr lang="nl-BE" sz="1200" dirty="0"/>
          </a:p>
        </p:txBody>
      </p:sp>
      <p:graphicFrame>
        <p:nvGraphicFramePr>
          <p:cNvPr id="8" name="Grafiek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92276523"/>
              </p:ext>
            </p:extLst>
          </p:nvPr>
        </p:nvGraphicFramePr>
        <p:xfrm>
          <a:off x="475862" y="1700808"/>
          <a:ext cx="7912562" cy="3312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Rechthoek 8"/>
          <p:cNvSpPr/>
          <p:nvPr/>
        </p:nvSpPr>
        <p:spPr>
          <a:xfrm>
            <a:off x="475862" y="5078471"/>
            <a:ext cx="819982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nl-BE" dirty="0" smtClean="0"/>
              <a:t>Belgen verblijven eerder in de rest van de Westhoek, buitenlandse toeristen iets meer in Ieper centrum</a:t>
            </a:r>
            <a:endParaRPr lang="nl-BE" dirty="0" smtClean="0">
              <a:solidFill>
                <a:schemeClr val="tx2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nl-BE" dirty="0" smtClean="0"/>
              <a:t>Britten verblijven zowel in Ieper centrum als in de rest van de Westhoek</a:t>
            </a:r>
          </a:p>
        </p:txBody>
      </p:sp>
    </p:spTree>
    <p:extLst>
      <p:ext uri="{BB962C8B-B14F-4D97-AF65-F5344CB8AC3E}">
        <p14:creationId xmlns:p14="http://schemas.microsoft.com/office/powerpoint/2010/main" val="5966870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75862" y="404812"/>
            <a:ext cx="8199826" cy="742359"/>
          </a:xfrm>
        </p:spPr>
        <p:txBody>
          <a:bodyPr/>
          <a:lstStyle/>
          <a:p>
            <a:r>
              <a:rPr lang="nl-BE" sz="2800" dirty="0" smtClean="0"/>
              <a:t>Verblijfplaats verblijfstoeristen </a:t>
            </a:r>
            <a:br>
              <a:rPr lang="nl-BE" sz="2800" dirty="0" smtClean="0"/>
            </a:br>
            <a:r>
              <a:rPr lang="nl-BE" sz="2800" dirty="0" smtClean="0"/>
              <a:t>buiten de Westhoek </a:t>
            </a:r>
            <a:r>
              <a:rPr lang="nl-BE" sz="2800" dirty="0"/>
              <a:t>op bezoek in TT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7DDB6-7220-424E-AE4F-ACD22D35549E}" type="slidenum">
              <a:rPr lang="nl-BE" smtClean="0"/>
              <a:t>18</a:t>
            </a:fld>
            <a:endParaRPr lang="nl-BE"/>
          </a:p>
        </p:txBody>
      </p:sp>
      <p:sp>
        <p:nvSpPr>
          <p:cNvPr id="5" name="Tekstvak 4"/>
          <p:cNvSpPr txBox="1"/>
          <p:nvPr/>
        </p:nvSpPr>
        <p:spPr>
          <a:xfrm>
            <a:off x="539552" y="1268760"/>
            <a:ext cx="81369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BE" sz="1200" dirty="0"/>
              <a:t>In % </a:t>
            </a:r>
            <a:r>
              <a:rPr lang="nl-BE" sz="1200" dirty="0" smtClean="0"/>
              <a:t>verblijfstoeristen buiten de Westhoek (n=98)</a:t>
            </a:r>
            <a:endParaRPr lang="nl-BE" sz="1200" dirty="0"/>
          </a:p>
        </p:txBody>
      </p:sp>
      <p:graphicFrame>
        <p:nvGraphicFramePr>
          <p:cNvPr id="6" name="Grafiek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95595411"/>
              </p:ext>
            </p:extLst>
          </p:nvPr>
        </p:nvGraphicFramePr>
        <p:xfrm>
          <a:off x="466804" y="1628800"/>
          <a:ext cx="5793921" cy="38164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Rechteraccolade 6"/>
          <p:cNvSpPr/>
          <p:nvPr/>
        </p:nvSpPr>
        <p:spPr>
          <a:xfrm>
            <a:off x="6362022" y="1728903"/>
            <a:ext cx="45719" cy="2694653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8" name="Tekstvak 7"/>
          <p:cNvSpPr txBox="1"/>
          <p:nvPr/>
        </p:nvSpPr>
        <p:spPr>
          <a:xfrm>
            <a:off x="6542087" y="2891563"/>
            <a:ext cx="22717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>
                <a:solidFill>
                  <a:schemeClr val="tx2"/>
                </a:solidFill>
              </a:rPr>
              <a:t>België: 85%</a:t>
            </a:r>
            <a:endParaRPr lang="nl-BE" dirty="0">
              <a:solidFill>
                <a:schemeClr val="tx2"/>
              </a:solidFill>
            </a:endParaRPr>
          </a:p>
        </p:txBody>
      </p:sp>
      <p:sp>
        <p:nvSpPr>
          <p:cNvPr id="9" name="Rechteraccolade 8"/>
          <p:cNvSpPr/>
          <p:nvPr/>
        </p:nvSpPr>
        <p:spPr>
          <a:xfrm>
            <a:off x="6362022" y="4558279"/>
            <a:ext cx="62362" cy="638783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0" name="Tekstvak 9"/>
          <p:cNvSpPr txBox="1"/>
          <p:nvPr/>
        </p:nvSpPr>
        <p:spPr>
          <a:xfrm>
            <a:off x="6553852" y="4693004"/>
            <a:ext cx="22717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>
                <a:solidFill>
                  <a:schemeClr val="tx2"/>
                </a:solidFill>
              </a:rPr>
              <a:t>Buitenland: 15%</a:t>
            </a:r>
            <a:endParaRPr lang="nl-BE" dirty="0">
              <a:solidFill>
                <a:schemeClr val="tx2"/>
              </a:solidFill>
            </a:endParaRPr>
          </a:p>
        </p:txBody>
      </p:sp>
      <p:cxnSp>
        <p:nvCxnSpPr>
          <p:cNvPr id="12" name="Rechte verbindingslijn 11"/>
          <p:cNvCxnSpPr/>
          <p:nvPr/>
        </p:nvCxnSpPr>
        <p:spPr>
          <a:xfrm>
            <a:off x="683568" y="4558280"/>
            <a:ext cx="76328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hthoek 13"/>
          <p:cNvSpPr/>
          <p:nvPr/>
        </p:nvSpPr>
        <p:spPr>
          <a:xfrm>
            <a:off x="613977" y="5645192"/>
            <a:ext cx="819982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nl-BE" dirty="0"/>
              <a:t>Bezoekers die buiten de Westhoek logeren, verblijven meest aan de </a:t>
            </a:r>
            <a:r>
              <a:rPr lang="nl-BE" dirty="0">
                <a:solidFill>
                  <a:schemeClr val="tx2"/>
                </a:solidFill>
              </a:rPr>
              <a:t>Kust en in Brugge </a:t>
            </a:r>
            <a:r>
              <a:rPr lang="nl-BE" dirty="0"/>
              <a:t>maar ook in </a:t>
            </a:r>
            <a:r>
              <a:rPr lang="nl-BE" dirty="0" smtClean="0"/>
              <a:t>het </a:t>
            </a:r>
            <a:r>
              <a:rPr lang="nl-BE" dirty="0" smtClean="0">
                <a:solidFill>
                  <a:schemeClr val="tx2"/>
                </a:solidFill>
              </a:rPr>
              <a:t>Noorden </a:t>
            </a:r>
            <a:r>
              <a:rPr lang="nl-BE" dirty="0">
                <a:solidFill>
                  <a:schemeClr val="tx2"/>
                </a:solidFill>
              </a:rPr>
              <a:t>van </a:t>
            </a:r>
            <a:r>
              <a:rPr lang="nl-BE" dirty="0" smtClean="0">
                <a:solidFill>
                  <a:schemeClr val="tx2"/>
                </a:solidFill>
              </a:rPr>
              <a:t>Frankrijk </a:t>
            </a:r>
          </a:p>
        </p:txBody>
      </p:sp>
    </p:spTree>
    <p:extLst>
      <p:ext uri="{BB962C8B-B14F-4D97-AF65-F5344CB8AC3E}">
        <p14:creationId xmlns:p14="http://schemas.microsoft.com/office/powerpoint/2010/main" val="22025251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75862" y="404812"/>
            <a:ext cx="8199826" cy="742359"/>
          </a:xfrm>
        </p:spPr>
        <p:txBody>
          <a:bodyPr/>
          <a:lstStyle/>
          <a:p>
            <a:r>
              <a:rPr lang="nl-BE" sz="2800" dirty="0" smtClean="0"/>
              <a:t>Verblijfplaats verblijfstoeristen </a:t>
            </a:r>
            <a:br>
              <a:rPr lang="nl-BE" sz="2800" dirty="0" smtClean="0"/>
            </a:br>
            <a:r>
              <a:rPr lang="nl-BE" sz="2800" dirty="0" smtClean="0"/>
              <a:t>buiten de Westhoek op bezoek in TT</a:t>
            </a:r>
            <a:endParaRPr lang="nl-BE" sz="2800" dirty="0"/>
          </a:p>
        </p:txBody>
      </p:sp>
      <p:graphicFrame>
        <p:nvGraphicFramePr>
          <p:cNvPr id="11" name="Tijdelijke aanduiding voor inhoud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09621702"/>
              </p:ext>
            </p:extLst>
          </p:nvPr>
        </p:nvGraphicFramePr>
        <p:xfrm>
          <a:off x="475862" y="1628801"/>
          <a:ext cx="8199825" cy="4096017"/>
        </p:xfrm>
        <a:graphic>
          <a:graphicData uri="http://schemas.openxmlformats.org/drawingml/2006/table">
            <a:tbl>
              <a:tblPr>
                <a:tableStyleId>{3B4B98B0-60AC-42C2-AFA5-B58CD77FA1E5}</a:tableStyleId>
              </a:tblPr>
              <a:tblGrid>
                <a:gridCol w="2295938"/>
                <a:gridCol w="1584176"/>
                <a:gridCol w="2088232"/>
                <a:gridCol w="2231479"/>
              </a:tblGrid>
              <a:tr h="694774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nl-BE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+mn-ea"/>
                        <a:cs typeface="+mn-cs"/>
                      </a:endParaRPr>
                    </a:p>
                  </a:txBody>
                  <a:tcPr marL="2237" marR="2237" marT="2237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nl-BE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Totaal </a:t>
                      </a:r>
                      <a:endParaRPr lang="nl-BE" sz="1400" b="0" i="0" u="none" strike="noStrike" kern="1200" dirty="0" smtClean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fontAlgn="b" latinLnBrk="0" hangingPunct="1"/>
                      <a:r>
                        <a:rPr lang="nl-BE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(</a:t>
                      </a:r>
                      <a:r>
                        <a:rPr lang="nl-BE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n=98)</a:t>
                      </a:r>
                    </a:p>
                  </a:txBody>
                  <a:tcPr marL="2237" marR="2237" marT="2237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nl-BE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Individuelen </a:t>
                      </a:r>
                      <a:endParaRPr lang="nl-BE" sz="1400" b="0" i="0" u="none" strike="noStrike" kern="1200" dirty="0" smtClean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fontAlgn="b" latinLnBrk="0" hangingPunct="1"/>
                      <a:r>
                        <a:rPr lang="nl-BE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(</a:t>
                      </a:r>
                      <a:r>
                        <a:rPr lang="nl-BE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n=61)</a:t>
                      </a:r>
                    </a:p>
                  </a:txBody>
                  <a:tcPr marL="2237" marR="2237" marT="2237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nl-BE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Groepen en scholen (n=37)</a:t>
                      </a:r>
                    </a:p>
                  </a:txBody>
                  <a:tcPr marL="2237" marR="2237" marT="2237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4262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nl-BE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Kust</a:t>
                      </a:r>
                    </a:p>
                  </a:txBody>
                  <a:tcPr marL="2237" marR="2237" marT="2237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nl-BE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36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nl-BE" sz="1400" b="1" i="0" u="none" strike="noStrike" kern="120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42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nl-BE" sz="1400" b="1" i="0" u="none" strike="noStrike" kern="120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33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44262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nl-BE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Brugge</a:t>
                      </a:r>
                    </a:p>
                  </a:txBody>
                  <a:tcPr marL="2237" marR="2237" marT="2237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nl-BE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27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nl-BE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19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nl-BE" sz="1400" b="1" i="0" u="none" strike="noStrike" kern="120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30</a:t>
                      </a:r>
                    </a:p>
                  </a:txBody>
                  <a:tcPr marL="9525" marR="9525" marT="9525" marB="0" anchor="ctr"/>
                </a:tc>
              </a:tr>
              <a:tr h="470099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nl-BE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Rest West-Vlaanderen</a:t>
                      </a:r>
                    </a:p>
                  </a:txBody>
                  <a:tcPr marL="2237" marR="2237" marT="2237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nl-BE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nl-BE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11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nl-BE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4262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nl-BE" sz="14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West-Vlaanderen</a:t>
                      </a:r>
                    </a:p>
                  </a:txBody>
                  <a:tcPr marL="2237" marR="2237" marT="2237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nl-BE" sz="14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69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nl-BE" sz="14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72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nl-BE" sz="14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67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44262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nl-BE" sz="1400" b="0" i="0" u="none" strike="noStrike" kern="120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Gent</a:t>
                      </a:r>
                    </a:p>
                  </a:txBody>
                  <a:tcPr marL="2237" marR="2237" marT="2237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nl-BE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nl-BE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nl-BE" sz="1400" b="0" i="0" u="none" strike="noStrike" kern="120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44262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nl-BE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Brussel</a:t>
                      </a:r>
                    </a:p>
                  </a:txBody>
                  <a:tcPr marL="2237" marR="2237" marT="2237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nl-BE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nl-BE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nl-BE" sz="1400" b="0" i="0" u="none" strike="noStrike" kern="120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</a:tr>
              <a:tr h="244262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nl-BE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Rest Vlaanderen</a:t>
                      </a:r>
                    </a:p>
                  </a:txBody>
                  <a:tcPr marL="2237" marR="2237" marT="2237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nl-BE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nl-BE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nl-BE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4262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nl-BE" sz="14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Vlaanderen</a:t>
                      </a:r>
                    </a:p>
                  </a:txBody>
                  <a:tcPr marL="2237" marR="2237" marT="2237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nl-BE" sz="14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84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nl-BE" sz="14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88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nl-BE" sz="14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83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44262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nl-BE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Wallonië</a:t>
                      </a:r>
                    </a:p>
                  </a:txBody>
                  <a:tcPr marL="2237" marR="2237" marT="2237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nl-BE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nl-BE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nl-BE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4262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nl-BE" sz="14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België</a:t>
                      </a:r>
                    </a:p>
                  </a:txBody>
                  <a:tcPr marL="2237" marR="2237" marT="2237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nl-BE" sz="14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85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nl-BE" sz="14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91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nl-BE" sz="14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83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44262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nl-BE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Noord-Frankrijk</a:t>
                      </a:r>
                    </a:p>
                  </a:txBody>
                  <a:tcPr marL="2237" marR="2237" marT="2237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nl-BE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nl-BE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nl-BE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11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44262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nl-BE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Ander land</a:t>
                      </a:r>
                    </a:p>
                  </a:txBody>
                  <a:tcPr marL="2237" marR="2237" marT="2237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nl-BE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nl-BE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nl-BE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4262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nl-BE" sz="14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Buitenland</a:t>
                      </a:r>
                    </a:p>
                  </a:txBody>
                  <a:tcPr marL="2237" marR="2237" marT="2237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nl-BE" sz="1400" b="1" i="0" u="none" strike="noStrike" kern="120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15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nl-BE" sz="14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nl-BE" sz="14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17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7DDB6-7220-424E-AE4F-ACD22D35549E}" type="slidenum">
              <a:rPr lang="nl-BE" smtClean="0"/>
              <a:t>19</a:t>
            </a:fld>
            <a:endParaRPr lang="nl-BE"/>
          </a:p>
        </p:txBody>
      </p:sp>
      <p:sp>
        <p:nvSpPr>
          <p:cNvPr id="5" name="Tekstvak 4"/>
          <p:cNvSpPr txBox="1"/>
          <p:nvPr/>
        </p:nvSpPr>
        <p:spPr>
          <a:xfrm>
            <a:off x="4067944" y="1268760"/>
            <a:ext cx="46085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BE" sz="1200" dirty="0"/>
              <a:t>In % </a:t>
            </a:r>
            <a:r>
              <a:rPr lang="nl-BE" sz="1200" dirty="0" smtClean="0"/>
              <a:t>verblijfstoeristen buiten de Westhoek</a:t>
            </a:r>
            <a:endParaRPr lang="nl-BE" sz="1200" dirty="0"/>
          </a:p>
        </p:txBody>
      </p:sp>
      <p:sp>
        <p:nvSpPr>
          <p:cNvPr id="12" name="Rechthoek 11"/>
          <p:cNvSpPr/>
          <p:nvPr/>
        </p:nvSpPr>
        <p:spPr>
          <a:xfrm>
            <a:off x="475862" y="5928419"/>
            <a:ext cx="819982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nl-BE" sz="1600" dirty="0" smtClean="0"/>
              <a:t>Groepen en scholen verblijven aan de Kust maar ook in Brugge en iets meer in Noorden van Frankrijk</a:t>
            </a:r>
          </a:p>
        </p:txBody>
      </p:sp>
    </p:spTree>
    <p:extLst>
      <p:ext uri="{BB962C8B-B14F-4D97-AF65-F5344CB8AC3E}">
        <p14:creationId xmlns:p14="http://schemas.microsoft.com/office/powerpoint/2010/main" val="12083569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Inhoud presentatie</a:t>
            </a:r>
            <a:endParaRPr lang="nl-BE" dirty="0"/>
          </a:p>
        </p:txBody>
      </p:sp>
      <p:sp>
        <p:nvSpPr>
          <p:cNvPr id="10" name="Tijdelijke aanduiding voor inhoud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smtClean="0">
                <a:solidFill>
                  <a:schemeClr val="tx2"/>
                </a:solidFill>
              </a:rPr>
              <a:t>Volume bezoekers aan tentoonstelling</a:t>
            </a:r>
          </a:p>
          <a:p>
            <a:endParaRPr lang="nl-BE" dirty="0"/>
          </a:p>
          <a:p>
            <a:r>
              <a:rPr lang="nl-BE" dirty="0" smtClean="0">
                <a:solidFill>
                  <a:schemeClr val="tx2"/>
                </a:solidFill>
              </a:rPr>
              <a:t>Resultaten bezoekersonderzoek</a:t>
            </a:r>
          </a:p>
          <a:p>
            <a:endParaRPr lang="nl-BE" dirty="0" smtClean="0">
              <a:solidFill>
                <a:schemeClr val="tx2"/>
              </a:solidFill>
            </a:endParaRPr>
          </a:p>
          <a:p>
            <a:r>
              <a:rPr lang="nl-BE" dirty="0" smtClean="0">
                <a:solidFill>
                  <a:schemeClr val="tx2"/>
                </a:solidFill>
              </a:rPr>
              <a:t>Conclusies</a:t>
            </a:r>
            <a:endParaRPr lang="nl-BE" dirty="0">
              <a:solidFill>
                <a:schemeClr val="tx2"/>
              </a:solidFill>
            </a:endParaRPr>
          </a:p>
        </p:txBody>
      </p:sp>
      <p:sp>
        <p:nvSpPr>
          <p:cNvPr id="2" name="Tijdelijke aanduiding voor dia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7DDB6-7220-424E-AE4F-ACD22D35549E}" type="slidenum">
              <a:rPr lang="nl-BE" smtClean="0">
                <a:solidFill>
                  <a:srgbClr val="4B575F"/>
                </a:solidFill>
              </a:rPr>
              <a:t>2</a:t>
            </a:fld>
            <a:endParaRPr lang="nl-BE" dirty="0">
              <a:solidFill>
                <a:srgbClr val="4B575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7080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z="2800" dirty="0" smtClean="0"/>
              <a:t>Organisatie van bezoek aan TT</a:t>
            </a:r>
            <a:endParaRPr lang="nl-BE" sz="280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7DDB6-7220-424E-AE4F-ACD22D35549E}" type="slidenum">
              <a:rPr lang="nl-BE" smtClean="0"/>
              <a:t>20</a:t>
            </a:fld>
            <a:endParaRPr lang="nl-BE"/>
          </a:p>
        </p:txBody>
      </p:sp>
      <p:graphicFrame>
        <p:nvGraphicFramePr>
          <p:cNvPr id="5" name="Tijdelijke aanduiding voor inhoud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07558845"/>
              </p:ext>
            </p:extLst>
          </p:nvPr>
        </p:nvGraphicFramePr>
        <p:xfrm>
          <a:off x="251520" y="1607314"/>
          <a:ext cx="8496176" cy="23102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7" name="Rechte verbindingslijn 6"/>
          <p:cNvCxnSpPr/>
          <p:nvPr/>
        </p:nvCxnSpPr>
        <p:spPr>
          <a:xfrm>
            <a:off x="475862" y="2060848"/>
            <a:ext cx="820891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kstvak 7"/>
          <p:cNvSpPr txBox="1"/>
          <p:nvPr/>
        </p:nvSpPr>
        <p:spPr>
          <a:xfrm>
            <a:off x="491143" y="1250617"/>
            <a:ext cx="470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>
                <a:solidFill>
                  <a:schemeClr val="tx2"/>
                </a:solidFill>
              </a:rPr>
              <a:t>Individuelen: eigen initiatief</a:t>
            </a:r>
            <a:endParaRPr lang="nl-BE" dirty="0">
              <a:solidFill>
                <a:schemeClr val="tx2"/>
              </a:solidFill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475862" y="3589112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>
                <a:solidFill>
                  <a:schemeClr val="tx2"/>
                </a:solidFill>
              </a:rPr>
              <a:t>Deelnemers groepen</a:t>
            </a:r>
            <a:endParaRPr lang="nl-BE" dirty="0">
              <a:solidFill>
                <a:schemeClr val="tx2"/>
              </a:solidFill>
            </a:endParaRPr>
          </a:p>
        </p:txBody>
      </p:sp>
      <p:sp>
        <p:nvSpPr>
          <p:cNvPr id="13" name="Tekstvak 12"/>
          <p:cNvSpPr txBox="1"/>
          <p:nvPr/>
        </p:nvSpPr>
        <p:spPr>
          <a:xfrm>
            <a:off x="4067944" y="1268760"/>
            <a:ext cx="46085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BE" sz="1200" dirty="0"/>
              <a:t>In % </a:t>
            </a:r>
            <a:r>
              <a:rPr lang="nl-BE" sz="1200" dirty="0" smtClean="0"/>
              <a:t>bezoekers</a:t>
            </a:r>
            <a:endParaRPr lang="nl-BE" sz="1200" dirty="0"/>
          </a:p>
        </p:txBody>
      </p:sp>
      <p:sp>
        <p:nvSpPr>
          <p:cNvPr id="3" name="Tekstvak 2"/>
          <p:cNvSpPr txBox="1"/>
          <p:nvPr/>
        </p:nvSpPr>
        <p:spPr>
          <a:xfrm>
            <a:off x="475862" y="5904309"/>
            <a:ext cx="82089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nl-BE" dirty="0" smtClean="0"/>
              <a:t>Belgische groepsbezoekers vooral </a:t>
            </a:r>
            <a:r>
              <a:rPr lang="nl-BE" dirty="0" smtClean="0">
                <a:solidFill>
                  <a:schemeClr val="tx2"/>
                </a:solidFill>
              </a:rPr>
              <a:t>met vereniging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nl-BE" dirty="0" smtClean="0"/>
              <a:t>Buitenlandse en Britse groepsbezoekers vooral met </a:t>
            </a:r>
            <a:r>
              <a:rPr lang="nl-BE" dirty="0" smtClean="0">
                <a:solidFill>
                  <a:schemeClr val="tx2"/>
                </a:solidFill>
              </a:rPr>
              <a:t>touroperator</a:t>
            </a:r>
            <a:endParaRPr lang="nl-BE" dirty="0">
              <a:solidFill>
                <a:schemeClr val="tx2"/>
              </a:solidFill>
            </a:endParaRPr>
          </a:p>
        </p:txBody>
      </p:sp>
      <p:cxnSp>
        <p:nvCxnSpPr>
          <p:cNvPr id="11" name="Rechte verbindingslijn 10"/>
          <p:cNvCxnSpPr/>
          <p:nvPr/>
        </p:nvCxnSpPr>
        <p:spPr>
          <a:xfrm>
            <a:off x="491143" y="4365104"/>
            <a:ext cx="820891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2" name="Grafiek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06781640"/>
              </p:ext>
            </p:extLst>
          </p:nvPr>
        </p:nvGraphicFramePr>
        <p:xfrm>
          <a:off x="251520" y="3861048"/>
          <a:ext cx="8520544" cy="20432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2590855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ijdelijke aanduiding voor inhoud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905812"/>
              </p:ext>
            </p:extLst>
          </p:nvPr>
        </p:nvGraphicFramePr>
        <p:xfrm>
          <a:off x="518803" y="1277754"/>
          <a:ext cx="8188325" cy="48155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75862" y="419239"/>
            <a:ext cx="8199826" cy="1012825"/>
          </a:xfrm>
        </p:spPr>
        <p:txBody>
          <a:bodyPr/>
          <a:lstStyle/>
          <a:p>
            <a:r>
              <a:rPr lang="nl-BE" sz="2800" dirty="0" smtClean="0"/>
              <a:t>Type vereniging die met groep TT bezoeken</a:t>
            </a:r>
            <a:endParaRPr lang="nl-BE" sz="280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7DDB6-7220-424E-AE4F-ACD22D35549E}" type="slidenum">
              <a:rPr lang="nl-BE" smtClean="0"/>
              <a:t>21</a:t>
            </a:fld>
            <a:endParaRPr lang="nl-BE"/>
          </a:p>
        </p:txBody>
      </p:sp>
      <p:sp>
        <p:nvSpPr>
          <p:cNvPr id="7" name="Tekstvak 6"/>
          <p:cNvSpPr txBox="1"/>
          <p:nvPr/>
        </p:nvSpPr>
        <p:spPr>
          <a:xfrm>
            <a:off x="475862" y="1268760"/>
            <a:ext cx="82005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BE" sz="1200" dirty="0"/>
              <a:t>In % </a:t>
            </a:r>
            <a:r>
              <a:rPr lang="nl-BE" sz="1200" dirty="0" smtClean="0"/>
              <a:t>groepen die TT bezoeken met een vereniging</a:t>
            </a:r>
            <a:endParaRPr lang="nl-BE" sz="1200" dirty="0"/>
          </a:p>
        </p:txBody>
      </p:sp>
    </p:spTree>
    <p:extLst>
      <p:ext uri="{BB962C8B-B14F-4D97-AF65-F5344CB8AC3E}">
        <p14:creationId xmlns:p14="http://schemas.microsoft.com/office/powerpoint/2010/main" val="393034800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11810" y="502844"/>
            <a:ext cx="8327931" cy="1012825"/>
          </a:xfrm>
        </p:spPr>
        <p:txBody>
          <a:bodyPr/>
          <a:lstStyle/>
          <a:p>
            <a:r>
              <a:rPr lang="nl-BE" sz="2800" dirty="0" smtClean="0"/>
              <a:t>Duur bezoek TT Oorlog &amp; Trauma</a:t>
            </a:r>
            <a:endParaRPr lang="nl-BE" sz="2800" dirty="0"/>
          </a:p>
        </p:txBody>
      </p:sp>
      <p:graphicFrame>
        <p:nvGraphicFramePr>
          <p:cNvPr id="5" name="Tabel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7518622"/>
              </p:ext>
            </p:extLst>
          </p:nvPr>
        </p:nvGraphicFramePr>
        <p:xfrm>
          <a:off x="7596336" y="2060848"/>
          <a:ext cx="1079352" cy="26687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79352"/>
              </a:tblGrid>
              <a:tr h="668016">
                <a:tc>
                  <a:txBody>
                    <a:bodyPr/>
                    <a:lstStyle/>
                    <a:p>
                      <a:pPr algn="ctr"/>
                      <a:r>
                        <a:rPr lang="nl-BE" b="0" dirty="0" smtClean="0">
                          <a:solidFill>
                            <a:schemeClr val="tx2"/>
                          </a:solidFill>
                        </a:rPr>
                        <a:t>24 min</a:t>
                      </a:r>
                      <a:r>
                        <a:rPr lang="nl-BE" b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.</a:t>
                      </a:r>
                      <a:endParaRPr lang="nl-BE" b="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noFill/>
                  </a:tcPr>
                </a:tc>
              </a:tr>
              <a:tr h="668016">
                <a:tc>
                  <a:txBody>
                    <a:bodyPr/>
                    <a:lstStyle/>
                    <a:p>
                      <a:pPr algn="ctr"/>
                      <a:r>
                        <a:rPr lang="nl-BE" b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27 min.</a:t>
                      </a:r>
                      <a:endParaRPr lang="nl-BE" b="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noFill/>
                  </a:tcPr>
                </a:tc>
              </a:tr>
              <a:tr h="666336">
                <a:tc>
                  <a:txBody>
                    <a:bodyPr/>
                    <a:lstStyle/>
                    <a:p>
                      <a:pPr algn="ctr"/>
                      <a:r>
                        <a:rPr lang="nl-BE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23 min.</a:t>
                      </a:r>
                      <a:endParaRPr lang="nl-BE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noFill/>
                  </a:tcPr>
                </a:tc>
              </a:tr>
              <a:tr h="666336">
                <a:tc>
                  <a:txBody>
                    <a:bodyPr/>
                    <a:lstStyle/>
                    <a:p>
                      <a:pPr algn="ctr"/>
                      <a:r>
                        <a:rPr lang="nl-BE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21 min.</a:t>
                      </a:r>
                      <a:endParaRPr lang="nl-BE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noFill/>
                  </a:tcPr>
                </a:tc>
              </a:tr>
            </a:tbl>
          </a:graphicData>
        </a:graphic>
      </p:graphicFrame>
      <p:sp>
        <p:nvSpPr>
          <p:cNvPr id="6" name="Tekstvak 5"/>
          <p:cNvSpPr txBox="1"/>
          <p:nvPr/>
        </p:nvSpPr>
        <p:spPr>
          <a:xfrm>
            <a:off x="7308304" y="1465633"/>
            <a:ext cx="15841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1600" dirty="0" smtClean="0">
                <a:solidFill>
                  <a:schemeClr val="tx1">
                    <a:lumMod val="50000"/>
                  </a:schemeClr>
                </a:solidFill>
              </a:rPr>
              <a:t>Gemiddelde duur</a:t>
            </a:r>
            <a:endParaRPr lang="nl-BE" sz="16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7" name="Rechthoek 6"/>
          <p:cNvSpPr/>
          <p:nvPr/>
        </p:nvSpPr>
        <p:spPr>
          <a:xfrm>
            <a:off x="539915" y="5445224"/>
            <a:ext cx="819982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nl-BE" dirty="0" smtClean="0">
                <a:solidFill>
                  <a:schemeClr val="tx1">
                    <a:lumMod val="50000"/>
                  </a:schemeClr>
                </a:solidFill>
              </a:rPr>
              <a:t>Het bezoek aan de tentoonstelling bedroeg gemiddeld </a:t>
            </a:r>
            <a:r>
              <a:rPr lang="nl-BE" dirty="0" smtClean="0">
                <a:solidFill>
                  <a:schemeClr val="tx2"/>
                </a:solidFill>
              </a:rPr>
              <a:t>24 </a:t>
            </a:r>
            <a:r>
              <a:rPr lang="nl-BE" dirty="0">
                <a:solidFill>
                  <a:schemeClr val="tx2"/>
                </a:solidFill>
              </a:rPr>
              <a:t>minuten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nl-BE" dirty="0" smtClean="0">
                <a:solidFill>
                  <a:schemeClr val="tx2"/>
                </a:solidFill>
              </a:rPr>
              <a:t>Scholen</a:t>
            </a:r>
            <a:r>
              <a:rPr lang="nl-BE" dirty="0" smtClean="0">
                <a:solidFill>
                  <a:schemeClr val="tx1">
                    <a:lumMod val="50000"/>
                  </a:schemeClr>
                </a:solidFill>
              </a:rPr>
              <a:t> bleven iets minder lang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nl-BE" dirty="0" smtClean="0">
                <a:solidFill>
                  <a:schemeClr val="tx1">
                    <a:lumMod val="50000"/>
                  </a:schemeClr>
                </a:solidFill>
              </a:rPr>
              <a:t>Weinig verschil naar herkomst</a:t>
            </a:r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7DDB6-7220-424E-AE4F-ACD22D35549E}" type="slidenum">
              <a:rPr lang="nl-BE" smtClean="0">
                <a:solidFill>
                  <a:srgbClr val="4B575F"/>
                </a:solidFill>
              </a:rPr>
              <a:t>22</a:t>
            </a:fld>
            <a:endParaRPr lang="nl-BE" dirty="0">
              <a:solidFill>
                <a:srgbClr val="4B575F"/>
              </a:solidFill>
            </a:endParaRPr>
          </a:p>
        </p:txBody>
      </p:sp>
      <p:graphicFrame>
        <p:nvGraphicFramePr>
          <p:cNvPr id="11" name="Tijdelijke aanduiding voor inhoud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70205413"/>
              </p:ext>
            </p:extLst>
          </p:nvPr>
        </p:nvGraphicFramePr>
        <p:xfrm>
          <a:off x="477839" y="1909763"/>
          <a:ext cx="6830466" cy="32474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13" name="Rechte verbindingslijn 12"/>
          <p:cNvCxnSpPr/>
          <p:nvPr/>
        </p:nvCxnSpPr>
        <p:spPr>
          <a:xfrm>
            <a:off x="475863" y="2708920"/>
            <a:ext cx="826387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kstvak 13"/>
          <p:cNvSpPr txBox="1"/>
          <p:nvPr/>
        </p:nvSpPr>
        <p:spPr>
          <a:xfrm>
            <a:off x="475863" y="1268760"/>
            <a:ext cx="82005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BE" sz="1200" dirty="0"/>
              <a:t>In % </a:t>
            </a:r>
            <a:r>
              <a:rPr lang="nl-BE" sz="1200" dirty="0" smtClean="0"/>
              <a:t>bezoekers</a:t>
            </a:r>
            <a:endParaRPr lang="nl-BE" sz="1200" dirty="0"/>
          </a:p>
        </p:txBody>
      </p:sp>
    </p:spTree>
    <p:extLst>
      <p:ext uri="{BB962C8B-B14F-4D97-AF65-F5344CB8AC3E}">
        <p14:creationId xmlns:p14="http://schemas.microsoft.com/office/powerpoint/2010/main" val="323927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75862" y="282441"/>
            <a:ext cx="8199826" cy="1012825"/>
          </a:xfrm>
        </p:spPr>
        <p:txBody>
          <a:bodyPr/>
          <a:lstStyle/>
          <a:p>
            <a:r>
              <a:rPr lang="nl-BE" sz="2800" dirty="0" smtClean="0"/>
              <a:t>Veel bezoekers aan TT kwamen </a:t>
            </a:r>
            <a:br>
              <a:rPr lang="nl-BE" sz="2800" dirty="0" smtClean="0"/>
            </a:br>
            <a:r>
              <a:rPr lang="nl-BE" sz="2800" dirty="0" smtClean="0"/>
              <a:t>voor de </a:t>
            </a:r>
            <a:r>
              <a:rPr lang="nl-BE" sz="2800" dirty="0" smtClean="0">
                <a:solidFill>
                  <a:schemeClr val="tx2"/>
                </a:solidFill>
              </a:rPr>
              <a:t>eerste maal </a:t>
            </a:r>
            <a:r>
              <a:rPr lang="nl-BE" sz="2800" dirty="0" smtClean="0"/>
              <a:t>naar IFFM</a:t>
            </a:r>
            <a:endParaRPr lang="nl-BE" sz="2800" dirty="0"/>
          </a:p>
        </p:txBody>
      </p:sp>
      <p:sp>
        <p:nvSpPr>
          <p:cNvPr id="6" name="Tijdelijke aanduiding voor inhoud 2"/>
          <p:cNvSpPr txBox="1">
            <a:spLocks/>
          </p:cNvSpPr>
          <p:nvPr/>
        </p:nvSpPr>
        <p:spPr>
          <a:xfrm>
            <a:off x="486974" y="5157192"/>
            <a:ext cx="8188714" cy="92871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Wingdings" panose="05000000000000000000" pitchFamily="2" charset="2"/>
              <a:buChar char="Ø"/>
            </a:pPr>
            <a:r>
              <a:rPr lang="nl-BE" sz="1800" dirty="0" smtClean="0">
                <a:solidFill>
                  <a:schemeClr val="tx1">
                    <a:lumMod val="50000"/>
                  </a:schemeClr>
                </a:solidFill>
              </a:rPr>
              <a:t>Voor meer dan de helft van de bezoekers was </a:t>
            </a:r>
            <a:r>
              <a:rPr lang="nl-BE" sz="1800" dirty="0">
                <a:solidFill>
                  <a:schemeClr val="tx1">
                    <a:lumMod val="50000"/>
                  </a:schemeClr>
                </a:solidFill>
              </a:rPr>
              <a:t>dit het </a:t>
            </a:r>
            <a:r>
              <a:rPr lang="nl-BE" sz="1800" dirty="0">
                <a:solidFill>
                  <a:schemeClr val="tx2"/>
                </a:solidFill>
              </a:rPr>
              <a:t>eerste bezoek aan het </a:t>
            </a:r>
            <a:r>
              <a:rPr lang="nl-BE" sz="1800" dirty="0" smtClean="0">
                <a:solidFill>
                  <a:schemeClr val="tx2"/>
                </a:solidFill>
              </a:rPr>
              <a:t>IFFM</a:t>
            </a:r>
            <a:endParaRPr lang="nl-BE" sz="1800" dirty="0" smtClean="0">
              <a:solidFill>
                <a:schemeClr val="tx1">
                  <a:lumMod val="50000"/>
                </a:schemeClr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nl-BE" sz="1800" dirty="0" smtClean="0">
                <a:solidFill>
                  <a:schemeClr val="tx1">
                    <a:lumMod val="50000"/>
                  </a:schemeClr>
                </a:solidFill>
              </a:rPr>
              <a:t>Bij individuele bezoekers en deelnemers aan groepsbezoeken is dit meer uitgesproken</a:t>
            </a:r>
            <a:endParaRPr lang="nl-BE" sz="18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7DDB6-7220-424E-AE4F-ACD22D35549E}" type="slidenum">
              <a:rPr lang="nl-BE" smtClean="0">
                <a:solidFill>
                  <a:srgbClr val="4B575F"/>
                </a:solidFill>
              </a:rPr>
              <a:t>23</a:t>
            </a:fld>
            <a:endParaRPr lang="nl-BE" dirty="0">
              <a:solidFill>
                <a:srgbClr val="4B575F"/>
              </a:solidFill>
            </a:endParaRPr>
          </a:p>
        </p:txBody>
      </p:sp>
      <p:graphicFrame>
        <p:nvGraphicFramePr>
          <p:cNvPr id="8" name="Tijdelijke aanduiding voor inhoud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53628507"/>
              </p:ext>
            </p:extLst>
          </p:nvPr>
        </p:nvGraphicFramePr>
        <p:xfrm>
          <a:off x="596594" y="1483364"/>
          <a:ext cx="8188325" cy="36738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kstvak 8"/>
          <p:cNvSpPr txBox="1"/>
          <p:nvPr/>
        </p:nvSpPr>
        <p:spPr>
          <a:xfrm>
            <a:off x="2627784" y="1268760"/>
            <a:ext cx="60486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BE" sz="1200" dirty="0"/>
              <a:t>In % </a:t>
            </a:r>
            <a:r>
              <a:rPr lang="nl-BE" sz="1200" dirty="0" smtClean="0"/>
              <a:t>bezoekers</a:t>
            </a:r>
            <a:endParaRPr lang="nl-BE" sz="1200" dirty="0"/>
          </a:p>
        </p:txBody>
      </p:sp>
      <p:cxnSp>
        <p:nvCxnSpPr>
          <p:cNvPr id="10" name="Rechte verbindingslijn 9"/>
          <p:cNvCxnSpPr/>
          <p:nvPr/>
        </p:nvCxnSpPr>
        <p:spPr>
          <a:xfrm>
            <a:off x="619110" y="2132856"/>
            <a:ext cx="805657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13838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1798" y="458401"/>
            <a:ext cx="8199826" cy="1012825"/>
          </a:xfrm>
        </p:spPr>
        <p:txBody>
          <a:bodyPr/>
          <a:lstStyle/>
          <a:p>
            <a:r>
              <a:rPr lang="nl-BE" sz="2800" dirty="0" smtClean="0"/>
              <a:t>Vooral bij Britten eerste bezoek aan IFFM</a:t>
            </a:r>
            <a:endParaRPr lang="nl-BE" sz="2800" dirty="0"/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7DDB6-7220-424E-AE4F-ACD22D35549E}" type="slidenum">
              <a:rPr lang="nl-BE" smtClean="0">
                <a:solidFill>
                  <a:srgbClr val="4B575F"/>
                </a:solidFill>
              </a:rPr>
              <a:t>24</a:t>
            </a:fld>
            <a:endParaRPr lang="nl-BE" dirty="0">
              <a:solidFill>
                <a:srgbClr val="4B575F"/>
              </a:solidFill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461798" y="1268760"/>
            <a:ext cx="82146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BE" sz="1200" dirty="0"/>
              <a:t>In % </a:t>
            </a:r>
            <a:r>
              <a:rPr lang="nl-BE" sz="1200" dirty="0" smtClean="0"/>
              <a:t>bezoekers</a:t>
            </a:r>
            <a:endParaRPr lang="nl-BE" sz="1200" dirty="0"/>
          </a:p>
        </p:txBody>
      </p:sp>
      <p:sp>
        <p:nvSpPr>
          <p:cNvPr id="10" name="Tijdelijke aanduiding voor inhoud 2"/>
          <p:cNvSpPr txBox="1">
            <a:spLocks/>
          </p:cNvSpPr>
          <p:nvPr/>
        </p:nvSpPr>
        <p:spPr>
          <a:xfrm>
            <a:off x="486974" y="5661248"/>
            <a:ext cx="8188714" cy="78469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Wingdings" panose="05000000000000000000" pitchFamily="2" charset="2"/>
              <a:buChar char="Ø"/>
            </a:pPr>
            <a:r>
              <a:rPr lang="nl-BE" sz="1800" dirty="0" smtClean="0">
                <a:solidFill>
                  <a:schemeClr val="tx1">
                    <a:lumMod val="50000"/>
                  </a:schemeClr>
                </a:solidFill>
              </a:rPr>
              <a:t>Voor de meeste buitenlandse bezoekers was dit het </a:t>
            </a:r>
            <a:r>
              <a:rPr lang="nl-BE" sz="1800" dirty="0" smtClean="0">
                <a:solidFill>
                  <a:schemeClr val="tx2"/>
                </a:solidFill>
              </a:rPr>
              <a:t>eerste bezoek aan het IFFM </a:t>
            </a:r>
          </a:p>
        </p:txBody>
      </p:sp>
      <p:graphicFrame>
        <p:nvGraphicFramePr>
          <p:cNvPr id="11" name="Tijdelijke aanduiding voor inhoud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48536170"/>
              </p:ext>
            </p:extLst>
          </p:nvPr>
        </p:nvGraphicFramePr>
        <p:xfrm>
          <a:off x="477838" y="1592263"/>
          <a:ext cx="8188325" cy="40091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6" name="Rechte verbindingslijn 5"/>
          <p:cNvCxnSpPr/>
          <p:nvPr/>
        </p:nvCxnSpPr>
        <p:spPr>
          <a:xfrm>
            <a:off x="474770" y="2924944"/>
            <a:ext cx="828666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656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45030" y="497332"/>
            <a:ext cx="8199826" cy="1012825"/>
          </a:xfrm>
          <a:noFill/>
        </p:spPr>
        <p:txBody>
          <a:bodyPr/>
          <a:lstStyle/>
          <a:p>
            <a:r>
              <a:rPr lang="nl-BE" sz="2800" dirty="0" smtClean="0"/>
              <a:t>37 % van bezoekers wist vooraf van de TT</a:t>
            </a:r>
            <a:endParaRPr lang="nl-BE" sz="2800" dirty="0"/>
          </a:p>
        </p:txBody>
      </p:sp>
      <p:sp>
        <p:nvSpPr>
          <p:cNvPr id="3" name="Tekstvak 2"/>
          <p:cNvSpPr txBox="1"/>
          <p:nvPr/>
        </p:nvSpPr>
        <p:spPr>
          <a:xfrm>
            <a:off x="548883" y="5202933"/>
            <a:ext cx="79835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nl-BE" dirty="0" smtClean="0"/>
              <a:t>Een derde van de individuele bezoekers aan de TT </a:t>
            </a:r>
            <a:r>
              <a:rPr lang="nl-BE" dirty="0" smtClean="0">
                <a:solidFill>
                  <a:schemeClr val="tx2"/>
                </a:solidFill>
              </a:rPr>
              <a:t>was op de hoogte van de TT</a:t>
            </a:r>
            <a:r>
              <a:rPr lang="nl-BE" dirty="0" smtClean="0"/>
              <a:t>, twee derden niet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nl-BE" dirty="0" smtClean="0"/>
              <a:t>Dit was meer het geval bij de groepsdeelnemers</a:t>
            </a:r>
            <a:endParaRPr lang="nl-BE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7DDB6-7220-424E-AE4F-ACD22D35549E}" type="slidenum">
              <a:rPr lang="nl-BE" smtClean="0">
                <a:solidFill>
                  <a:srgbClr val="4B575F"/>
                </a:solidFill>
              </a:rPr>
              <a:t>25</a:t>
            </a:fld>
            <a:endParaRPr lang="nl-BE" dirty="0">
              <a:solidFill>
                <a:srgbClr val="4B575F"/>
              </a:solidFill>
            </a:endParaRPr>
          </a:p>
        </p:txBody>
      </p:sp>
      <p:graphicFrame>
        <p:nvGraphicFramePr>
          <p:cNvPr id="9" name="Tijdelijke aanduiding voor inhoud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41336793"/>
              </p:ext>
            </p:extLst>
          </p:nvPr>
        </p:nvGraphicFramePr>
        <p:xfrm>
          <a:off x="487363" y="1268760"/>
          <a:ext cx="8188325" cy="37929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kstvak 9"/>
          <p:cNvSpPr txBox="1"/>
          <p:nvPr/>
        </p:nvSpPr>
        <p:spPr>
          <a:xfrm>
            <a:off x="445030" y="1268760"/>
            <a:ext cx="82314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BE" sz="1200" dirty="0"/>
              <a:t>In % </a:t>
            </a:r>
            <a:r>
              <a:rPr lang="nl-BE" sz="1200" dirty="0" smtClean="0"/>
              <a:t>bezoekers</a:t>
            </a:r>
            <a:endParaRPr lang="nl-BE" sz="1200" dirty="0"/>
          </a:p>
        </p:txBody>
      </p:sp>
      <p:cxnSp>
        <p:nvCxnSpPr>
          <p:cNvPr id="11" name="Rechte verbindingslijn 10"/>
          <p:cNvCxnSpPr/>
          <p:nvPr/>
        </p:nvCxnSpPr>
        <p:spPr>
          <a:xfrm>
            <a:off x="619110" y="2204864"/>
            <a:ext cx="805657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6026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ijdelijke aanduiding voor inhoud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32659415"/>
              </p:ext>
            </p:extLst>
          </p:nvPr>
        </p:nvGraphicFramePr>
        <p:xfrm>
          <a:off x="477838" y="1592263"/>
          <a:ext cx="8188325" cy="32048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75862" y="260648"/>
            <a:ext cx="8119500" cy="1123155"/>
          </a:xfrm>
        </p:spPr>
        <p:txBody>
          <a:bodyPr/>
          <a:lstStyle/>
          <a:p>
            <a:r>
              <a:rPr lang="nl-BE" sz="2400" dirty="0" smtClean="0"/>
              <a:t>Voor 84 % die vooraf wist van de TT was de TT </a:t>
            </a:r>
            <a:br>
              <a:rPr lang="nl-BE" sz="2400" dirty="0" smtClean="0"/>
            </a:br>
            <a:r>
              <a:rPr lang="nl-BE" sz="2400" dirty="0" smtClean="0">
                <a:solidFill>
                  <a:schemeClr val="tx2"/>
                </a:solidFill>
              </a:rPr>
              <a:t>een belangrijke reden </a:t>
            </a:r>
            <a:r>
              <a:rPr lang="nl-BE" sz="2400" dirty="0" smtClean="0"/>
              <a:t>om IFFM te bezoeken </a:t>
            </a:r>
            <a:endParaRPr lang="nl-BE" sz="2400" dirty="0"/>
          </a:p>
        </p:txBody>
      </p:sp>
      <p:sp>
        <p:nvSpPr>
          <p:cNvPr id="3" name="Tekstvak 2"/>
          <p:cNvSpPr txBox="1"/>
          <p:nvPr/>
        </p:nvSpPr>
        <p:spPr>
          <a:xfrm>
            <a:off x="445461" y="4725144"/>
            <a:ext cx="814990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nl-BE" dirty="0" smtClean="0"/>
              <a:t>De tijdelijke tentoonstelling was voor de alle type van bezoekers die vooraf over de TT geïnformeerd waren een </a:t>
            </a:r>
            <a:r>
              <a:rPr lang="nl-BE" dirty="0" smtClean="0">
                <a:solidFill>
                  <a:schemeClr val="tx2"/>
                </a:solidFill>
              </a:rPr>
              <a:t>belangrijke reden </a:t>
            </a:r>
            <a:r>
              <a:rPr lang="nl-BE" dirty="0" smtClean="0"/>
              <a:t>om het IFFM te bezoeken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nl-BE" dirty="0"/>
              <a:t>De TT Oorlog en Trauma was slechts voor </a:t>
            </a:r>
            <a:r>
              <a:rPr lang="nl-BE" dirty="0" smtClean="0"/>
              <a:t>15% </a:t>
            </a:r>
            <a:r>
              <a:rPr lang="nl-BE" dirty="0"/>
              <a:t>van de bezoekers die vooraf wist over de TT niet zo belangrijk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nl-BE" dirty="0" smtClean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7DDB6-7220-424E-AE4F-ACD22D35549E}" type="slidenum">
              <a:rPr lang="nl-BE" smtClean="0">
                <a:solidFill>
                  <a:srgbClr val="4B575F"/>
                </a:solidFill>
              </a:rPr>
              <a:t>26</a:t>
            </a:fld>
            <a:endParaRPr lang="nl-BE" dirty="0">
              <a:solidFill>
                <a:srgbClr val="4B575F"/>
              </a:solidFill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560091" y="1268760"/>
            <a:ext cx="81163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BE" sz="1200" dirty="0"/>
              <a:t>In % </a:t>
            </a:r>
            <a:r>
              <a:rPr lang="nl-BE" sz="1200" dirty="0" smtClean="0"/>
              <a:t>bezoekers die op de hoogte waren van TT</a:t>
            </a:r>
            <a:endParaRPr lang="nl-BE" sz="1200" dirty="0"/>
          </a:p>
        </p:txBody>
      </p:sp>
    </p:spTree>
    <p:extLst>
      <p:ext uri="{BB962C8B-B14F-4D97-AF65-F5344CB8AC3E}">
        <p14:creationId xmlns:p14="http://schemas.microsoft.com/office/powerpoint/2010/main" val="839778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75862" y="519741"/>
            <a:ext cx="8488626" cy="791940"/>
          </a:xfrm>
        </p:spPr>
        <p:txBody>
          <a:bodyPr/>
          <a:lstStyle/>
          <a:p>
            <a:r>
              <a:rPr lang="nl-BE" sz="2800" dirty="0" smtClean="0"/>
              <a:t>Informatie over TT Oorlog en Trauma</a:t>
            </a:r>
            <a:endParaRPr lang="nl-BE" sz="2800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>
          <a:xfrm>
            <a:off x="475862" y="5517232"/>
            <a:ext cx="8338670" cy="928713"/>
          </a:xfrm>
        </p:spPr>
        <p:txBody>
          <a:bodyPr/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nl-BE" sz="1800" dirty="0" smtClean="0">
                <a:solidFill>
                  <a:schemeClr val="tx2"/>
                </a:solidFill>
              </a:rPr>
              <a:t>Website van IFFM </a:t>
            </a:r>
            <a:r>
              <a:rPr lang="nl-BE" sz="1800" dirty="0" smtClean="0"/>
              <a:t>was de belangrijkste informatiebron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nl-BE" sz="1800" dirty="0" smtClean="0"/>
              <a:t>Ook </a:t>
            </a:r>
            <a:r>
              <a:rPr lang="nl-BE" sz="1800" dirty="0" smtClean="0">
                <a:solidFill>
                  <a:schemeClr val="tx2"/>
                </a:solidFill>
              </a:rPr>
              <a:t>advertenties en artikels in de geschreven pers </a:t>
            </a:r>
            <a:r>
              <a:rPr lang="nl-BE" sz="1800" dirty="0" smtClean="0"/>
              <a:t>hebben hun belang gehad naast </a:t>
            </a:r>
            <a:r>
              <a:rPr lang="nl-BE" sz="1800" dirty="0" smtClean="0">
                <a:solidFill>
                  <a:schemeClr val="tx2"/>
                </a:solidFill>
              </a:rPr>
              <a:t>mond-aan-mond reclame en TV</a:t>
            </a:r>
          </a:p>
          <a:p>
            <a:endParaRPr lang="nl-BE" sz="1800" dirty="0"/>
          </a:p>
        </p:txBody>
      </p:sp>
      <p:sp>
        <p:nvSpPr>
          <p:cNvPr id="2" name="Tijdelijke aanduiding voor dia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7DDB6-7220-424E-AE4F-ACD22D35549E}" type="slidenum">
              <a:rPr lang="nl-BE" smtClean="0">
                <a:solidFill>
                  <a:srgbClr val="4B575F"/>
                </a:solidFill>
              </a:rPr>
              <a:t>27</a:t>
            </a:fld>
            <a:endParaRPr lang="nl-BE" dirty="0">
              <a:solidFill>
                <a:srgbClr val="4B575F"/>
              </a:solidFill>
            </a:endParaRPr>
          </a:p>
        </p:txBody>
      </p:sp>
      <p:graphicFrame>
        <p:nvGraphicFramePr>
          <p:cNvPr id="5" name="Grafiek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21196814"/>
              </p:ext>
            </p:extLst>
          </p:nvPr>
        </p:nvGraphicFramePr>
        <p:xfrm>
          <a:off x="323528" y="2099757"/>
          <a:ext cx="8820472" cy="35080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kstvak 6"/>
          <p:cNvSpPr txBox="1"/>
          <p:nvPr/>
        </p:nvSpPr>
        <p:spPr>
          <a:xfrm>
            <a:off x="475862" y="1268760"/>
            <a:ext cx="819982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/>
              <a:t>Individuelen en groepsbezoekers</a:t>
            </a:r>
          </a:p>
          <a:p>
            <a:endParaRPr lang="nl-BE" sz="1600" dirty="0" smtClean="0"/>
          </a:p>
          <a:p>
            <a:r>
              <a:rPr lang="nl-BE" sz="1600" dirty="0" smtClean="0">
                <a:solidFill>
                  <a:schemeClr val="tx2"/>
                </a:solidFill>
              </a:rPr>
              <a:t>Belangrijkste informatiebronnen</a:t>
            </a:r>
            <a:endParaRPr lang="nl-BE" sz="2000" dirty="0">
              <a:solidFill>
                <a:schemeClr val="tx2"/>
              </a:solidFill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5508104" y="1268760"/>
            <a:ext cx="31683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BE" sz="1200" dirty="0"/>
              <a:t>In % </a:t>
            </a:r>
            <a:r>
              <a:rPr lang="nl-BE" sz="1200" dirty="0" smtClean="0"/>
              <a:t>respondenten die op de hoogte waren van TT (n=213)</a:t>
            </a:r>
            <a:endParaRPr lang="nl-BE" sz="1200" dirty="0"/>
          </a:p>
        </p:txBody>
      </p:sp>
    </p:spTree>
    <p:extLst>
      <p:ext uri="{BB962C8B-B14F-4D97-AF65-F5344CB8AC3E}">
        <p14:creationId xmlns:p14="http://schemas.microsoft.com/office/powerpoint/2010/main" val="1525883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75862" y="564854"/>
            <a:ext cx="8488626" cy="791940"/>
          </a:xfrm>
        </p:spPr>
        <p:txBody>
          <a:bodyPr/>
          <a:lstStyle/>
          <a:p>
            <a:r>
              <a:rPr lang="nl-BE" sz="2800" dirty="0"/>
              <a:t>Informatie over TT Oorlog en Trauma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>
          <a:xfrm>
            <a:off x="475862" y="5637499"/>
            <a:ext cx="8218702" cy="784696"/>
          </a:xfrm>
          <a:noFill/>
        </p:spPr>
        <p:txBody>
          <a:bodyPr/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nl-BE" sz="1800" dirty="0" smtClean="0"/>
              <a:t>Ook bij begeleiders van schoolgroepen speelde de </a:t>
            </a:r>
            <a:r>
              <a:rPr lang="nl-BE" sz="1800" dirty="0" smtClean="0">
                <a:solidFill>
                  <a:schemeClr val="tx2"/>
                </a:solidFill>
              </a:rPr>
              <a:t>website van het IFFM</a:t>
            </a:r>
            <a:r>
              <a:rPr lang="nl-BE" sz="1800" dirty="0" smtClean="0"/>
              <a:t> een grote rol naast </a:t>
            </a:r>
            <a:r>
              <a:rPr lang="nl-BE" sz="1800" dirty="0" smtClean="0">
                <a:solidFill>
                  <a:schemeClr val="tx2"/>
                </a:solidFill>
              </a:rPr>
              <a:t>website Klasse</a:t>
            </a:r>
            <a:r>
              <a:rPr lang="nl-BE" sz="1800" dirty="0" smtClean="0"/>
              <a:t> en </a:t>
            </a:r>
            <a:r>
              <a:rPr lang="nl-BE" sz="1800" dirty="0" smtClean="0">
                <a:solidFill>
                  <a:schemeClr val="tx2"/>
                </a:solidFill>
              </a:rPr>
              <a:t>Magazine School </a:t>
            </a:r>
            <a:r>
              <a:rPr lang="nl-BE" sz="1800" dirty="0" err="1" smtClean="0">
                <a:solidFill>
                  <a:schemeClr val="tx2"/>
                </a:solidFill>
              </a:rPr>
              <a:t>travel</a:t>
            </a:r>
            <a:r>
              <a:rPr lang="nl-BE" sz="1800" dirty="0" smtClean="0">
                <a:solidFill>
                  <a:schemeClr val="tx2"/>
                </a:solidFill>
              </a:rPr>
              <a:t> </a:t>
            </a:r>
            <a:r>
              <a:rPr lang="nl-BE" sz="1800" dirty="0" err="1" smtClean="0">
                <a:solidFill>
                  <a:schemeClr val="tx2"/>
                </a:solidFill>
              </a:rPr>
              <a:t>today</a:t>
            </a:r>
            <a:endParaRPr lang="nl-BE" sz="1800" dirty="0" smtClean="0">
              <a:solidFill>
                <a:schemeClr val="tx2"/>
              </a:solidFill>
            </a:endParaRPr>
          </a:p>
        </p:txBody>
      </p:sp>
      <p:sp>
        <p:nvSpPr>
          <p:cNvPr id="2" name="Tijdelijke aanduiding voor dia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7DDB6-7220-424E-AE4F-ACD22D35549E}" type="slidenum">
              <a:rPr lang="nl-BE" smtClean="0">
                <a:solidFill>
                  <a:srgbClr val="4B575F"/>
                </a:solidFill>
              </a:rPr>
              <a:t>28</a:t>
            </a:fld>
            <a:endParaRPr lang="nl-BE" dirty="0">
              <a:solidFill>
                <a:srgbClr val="4B575F"/>
              </a:solidFill>
            </a:endParaRPr>
          </a:p>
        </p:txBody>
      </p:sp>
      <p:sp>
        <p:nvSpPr>
          <p:cNvPr id="7" name="Tekstvak 6"/>
          <p:cNvSpPr txBox="1"/>
          <p:nvPr/>
        </p:nvSpPr>
        <p:spPr>
          <a:xfrm>
            <a:off x="475862" y="1321206"/>
            <a:ext cx="22239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/>
              <a:t>Schoolgroepen</a:t>
            </a:r>
            <a:endParaRPr lang="nl-BE" dirty="0"/>
          </a:p>
        </p:txBody>
      </p:sp>
      <p:graphicFrame>
        <p:nvGraphicFramePr>
          <p:cNvPr id="8" name="Grafiek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02912178"/>
              </p:ext>
            </p:extLst>
          </p:nvPr>
        </p:nvGraphicFramePr>
        <p:xfrm>
          <a:off x="475862" y="1721316"/>
          <a:ext cx="8128586" cy="39064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kstvak 8"/>
          <p:cNvSpPr txBox="1"/>
          <p:nvPr/>
        </p:nvSpPr>
        <p:spPr>
          <a:xfrm>
            <a:off x="5508104" y="1268760"/>
            <a:ext cx="31683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BE" sz="1200" dirty="0"/>
              <a:t>In % </a:t>
            </a:r>
            <a:r>
              <a:rPr lang="nl-BE" sz="1200" dirty="0" smtClean="0"/>
              <a:t>respondenten die op de hoogte waren van TT (n=22)</a:t>
            </a:r>
            <a:endParaRPr lang="nl-BE" sz="1200" dirty="0"/>
          </a:p>
        </p:txBody>
      </p:sp>
    </p:spTree>
    <p:extLst>
      <p:ext uri="{BB962C8B-B14F-4D97-AF65-F5344CB8AC3E}">
        <p14:creationId xmlns:p14="http://schemas.microsoft.com/office/powerpoint/2010/main" val="702805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I</a:t>
            </a:r>
            <a:r>
              <a:rPr lang="nl-BE" dirty="0" smtClean="0"/>
              <a:t>ndrukwekkende luiken in de TT</a:t>
            </a:r>
            <a:endParaRPr lang="nl-BE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5362" y="1417638"/>
            <a:ext cx="2060414" cy="1364690"/>
          </a:xfrm>
        </p:spPr>
      </p:pic>
      <p:sp>
        <p:nvSpPr>
          <p:cNvPr id="5" name="Tekstvak 4"/>
          <p:cNvSpPr txBox="1"/>
          <p:nvPr/>
        </p:nvSpPr>
        <p:spPr>
          <a:xfrm>
            <a:off x="4929744" y="1744202"/>
            <a:ext cx="38884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BE" sz="2400" dirty="0" smtClean="0"/>
              <a:t>‘Shell Shock’: </a:t>
            </a:r>
            <a:r>
              <a:rPr lang="nl-BE" sz="2400" dirty="0" smtClean="0">
                <a:solidFill>
                  <a:schemeClr val="tx2"/>
                </a:solidFill>
              </a:rPr>
              <a:t>51%</a:t>
            </a:r>
            <a:endParaRPr lang="nl-BE" sz="2400" dirty="0">
              <a:solidFill>
                <a:schemeClr val="tx2"/>
              </a:solidFill>
            </a:endParaRP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6057" y="2636912"/>
            <a:ext cx="2058589" cy="1363481"/>
          </a:xfrm>
          <a:prstGeom prst="rect">
            <a:avLst/>
          </a:prstGeom>
        </p:spPr>
      </p:pic>
      <p:sp>
        <p:nvSpPr>
          <p:cNvPr id="7" name="Tekstvak 6"/>
          <p:cNvSpPr txBox="1"/>
          <p:nvPr/>
        </p:nvSpPr>
        <p:spPr>
          <a:xfrm>
            <a:off x="4929744" y="2939152"/>
            <a:ext cx="38884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BE" sz="2400" dirty="0" smtClean="0"/>
              <a:t>   ‘Gewond’: </a:t>
            </a:r>
            <a:r>
              <a:rPr lang="nl-BE" sz="2400" dirty="0" smtClean="0">
                <a:solidFill>
                  <a:schemeClr val="tx2"/>
                </a:solidFill>
              </a:rPr>
              <a:t>41%</a:t>
            </a:r>
            <a:endParaRPr lang="nl-BE" sz="2400" dirty="0">
              <a:solidFill>
                <a:schemeClr val="tx2"/>
              </a:solidFill>
            </a:endParaRPr>
          </a:p>
        </p:txBody>
      </p:sp>
      <p:pic>
        <p:nvPicPr>
          <p:cNvPr id="10" name="Afbeelding 9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34927" y="3909356"/>
            <a:ext cx="2060414" cy="1372823"/>
          </a:xfrm>
          <a:prstGeom prst="rect">
            <a:avLst/>
          </a:prstGeom>
        </p:spPr>
      </p:pic>
      <p:sp>
        <p:nvSpPr>
          <p:cNvPr id="12" name="Tekstvak 11"/>
          <p:cNvSpPr txBox="1"/>
          <p:nvPr/>
        </p:nvSpPr>
        <p:spPr>
          <a:xfrm>
            <a:off x="3954381" y="4134102"/>
            <a:ext cx="48637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BE" sz="2400" dirty="0" smtClean="0"/>
              <a:t>‘Medische evolutie’: </a:t>
            </a:r>
            <a:r>
              <a:rPr lang="nl-BE" sz="2400" dirty="0" smtClean="0">
                <a:solidFill>
                  <a:schemeClr val="tx2"/>
                </a:solidFill>
              </a:rPr>
              <a:t>30%</a:t>
            </a:r>
            <a:endParaRPr lang="nl-BE" sz="2400" dirty="0">
              <a:solidFill>
                <a:schemeClr val="tx2"/>
              </a:solidFill>
            </a:endParaRPr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7DDB6-7220-424E-AE4F-ACD22D35549E}" type="slidenum">
              <a:rPr lang="nl-BE" smtClean="0">
                <a:solidFill>
                  <a:srgbClr val="4B575F"/>
                </a:solidFill>
              </a:rPr>
              <a:t>29</a:t>
            </a:fld>
            <a:endParaRPr lang="nl-BE" dirty="0">
              <a:solidFill>
                <a:srgbClr val="4B575F"/>
              </a:solidFill>
            </a:endParaRPr>
          </a:p>
        </p:txBody>
      </p:sp>
      <p:sp>
        <p:nvSpPr>
          <p:cNvPr id="11" name="Tekstvak 10"/>
          <p:cNvSpPr txBox="1"/>
          <p:nvPr/>
        </p:nvSpPr>
        <p:spPr>
          <a:xfrm>
            <a:off x="5508104" y="1306366"/>
            <a:ext cx="31675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BE" sz="1200" dirty="0" smtClean="0"/>
              <a:t>In %  respondenten</a:t>
            </a:r>
            <a:endParaRPr lang="nl-BE" sz="1200" dirty="0"/>
          </a:p>
        </p:txBody>
      </p:sp>
      <p:pic>
        <p:nvPicPr>
          <p:cNvPr id="13" name="Afbeelding 12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8423" y="4805736"/>
            <a:ext cx="1171576" cy="1768850"/>
          </a:xfrm>
          <a:prstGeom prst="rect">
            <a:avLst/>
          </a:prstGeom>
        </p:spPr>
      </p:pic>
      <p:sp>
        <p:nvSpPr>
          <p:cNvPr id="14" name="Tekstvak 13"/>
          <p:cNvSpPr txBox="1"/>
          <p:nvPr/>
        </p:nvSpPr>
        <p:spPr>
          <a:xfrm>
            <a:off x="3806699" y="5310952"/>
            <a:ext cx="50114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BE" sz="2400" dirty="0" smtClean="0"/>
              <a:t>   ‘Medisch dilemma’: </a:t>
            </a:r>
            <a:r>
              <a:rPr lang="nl-BE" sz="2400" dirty="0" smtClean="0">
                <a:solidFill>
                  <a:schemeClr val="tx2"/>
                </a:solidFill>
              </a:rPr>
              <a:t>28%</a:t>
            </a:r>
            <a:endParaRPr lang="nl-BE" sz="2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0064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/>
          <p:cNvSpPr>
            <a:spLocks noGrp="1"/>
          </p:cNvSpPr>
          <p:nvPr>
            <p:ph type="body" sz="quarter" idx="13"/>
          </p:nvPr>
        </p:nvSpPr>
        <p:spPr>
          <a:xfrm>
            <a:off x="323528" y="5805264"/>
            <a:ext cx="8208912" cy="719931"/>
          </a:xfrm>
          <a:solidFill>
            <a:schemeClr val="accent6">
              <a:lumMod val="50000"/>
              <a:alpha val="40000"/>
            </a:schemeClr>
          </a:solidFill>
        </p:spPr>
        <p:txBody>
          <a:bodyPr/>
          <a:lstStyle/>
          <a:p>
            <a:r>
              <a:rPr lang="nl-BE" sz="3200" dirty="0" smtClean="0"/>
              <a:t>Volume bezoekers</a:t>
            </a:r>
            <a:endParaRPr lang="nl-BE" sz="3200" dirty="0"/>
          </a:p>
        </p:txBody>
      </p:sp>
    </p:spTree>
    <p:extLst>
      <p:ext uri="{BB962C8B-B14F-4D97-AF65-F5344CB8AC3E}">
        <p14:creationId xmlns:p14="http://schemas.microsoft.com/office/powerpoint/2010/main" val="3373624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83899" y="490031"/>
            <a:ext cx="8199826" cy="1012825"/>
          </a:xfrm>
        </p:spPr>
        <p:txBody>
          <a:bodyPr/>
          <a:lstStyle/>
          <a:p>
            <a:r>
              <a:rPr lang="nl-BE" sz="2800" dirty="0" smtClean="0"/>
              <a:t>Indrukwekkende luiken in de TT</a:t>
            </a:r>
            <a:endParaRPr lang="nl-BE" sz="2800" dirty="0"/>
          </a:p>
        </p:txBody>
      </p:sp>
      <p:sp>
        <p:nvSpPr>
          <p:cNvPr id="5" name="Tekstvak 4"/>
          <p:cNvSpPr txBox="1"/>
          <p:nvPr/>
        </p:nvSpPr>
        <p:spPr>
          <a:xfrm>
            <a:off x="454877" y="1325304"/>
            <a:ext cx="69127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400" dirty="0" smtClean="0"/>
              <a:t>(per luik in de tentoonstelling, naar doelgroep)</a:t>
            </a:r>
            <a:endParaRPr lang="nl-BE" sz="1400" dirty="0"/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7DDB6-7220-424E-AE4F-ACD22D35549E}" type="slidenum">
              <a:rPr lang="nl-BE" smtClean="0">
                <a:solidFill>
                  <a:srgbClr val="4B575F"/>
                </a:solidFill>
              </a:rPr>
              <a:t>30</a:t>
            </a:fld>
            <a:endParaRPr lang="nl-BE" dirty="0">
              <a:solidFill>
                <a:srgbClr val="4B575F"/>
              </a:solidFill>
            </a:endParaRPr>
          </a:p>
        </p:txBody>
      </p:sp>
      <p:sp>
        <p:nvSpPr>
          <p:cNvPr id="6" name="Tekstvak 5"/>
          <p:cNvSpPr txBox="1"/>
          <p:nvPr/>
        </p:nvSpPr>
        <p:spPr>
          <a:xfrm>
            <a:off x="515178" y="5517232"/>
            <a:ext cx="80565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nl-BE" dirty="0" smtClean="0"/>
              <a:t>Luik ‘</a:t>
            </a:r>
            <a:r>
              <a:rPr lang="nl-BE" dirty="0" smtClean="0">
                <a:solidFill>
                  <a:schemeClr val="tx2"/>
                </a:solidFill>
              </a:rPr>
              <a:t>Shellshock’</a:t>
            </a:r>
            <a:r>
              <a:rPr lang="nl-BE" dirty="0" smtClean="0"/>
              <a:t> bij alle bezoekers opgegeven als indrukwekkend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nl-BE" dirty="0" smtClean="0"/>
              <a:t>Luik ‘</a:t>
            </a:r>
            <a:r>
              <a:rPr lang="nl-BE" dirty="0" smtClean="0">
                <a:solidFill>
                  <a:schemeClr val="tx2"/>
                </a:solidFill>
              </a:rPr>
              <a:t>Gewond’</a:t>
            </a:r>
            <a:r>
              <a:rPr lang="nl-BE" dirty="0" smtClean="0"/>
              <a:t> en het </a:t>
            </a:r>
            <a:r>
              <a:rPr lang="nl-BE" dirty="0" smtClean="0">
                <a:solidFill>
                  <a:schemeClr val="tx2"/>
                </a:solidFill>
              </a:rPr>
              <a:t>‘Medisch dilemma</a:t>
            </a:r>
            <a:r>
              <a:rPr lang="nl-BE" dirty="0" smtClean="0"/>
              <a:t>’ vooral bij </a:t>
            </a:r>
            <a:r>
              <a:rPr lang="nl-BE" dirty="0" err="1" smtClean="0"/>
              <a:t>school-begeleiders</a:t>
            </a:r>
            <a:r>
              <a:rPr lang="nl-BE" dirty="0" smtClean="0"/>
              <a:t> als indrukwekkend bevonden</a:t>
            </a:r>
          </a:p>
          <a:p>
            <a:endParaRPr lang="nl-BE" dirty="0"/>
          </a:p>
        </p:txBody>
      </p:sp>
      <p:sp>
        <p:nvSpPr>
          <p:cNvPr id="7" name="Tekstvak 6"/>
          <p:cNvSpPr txBox="1"/>
          <p:nvPr/>
        </p:nvSpPr>
        <p:spPr>
          <a:xfrm>
            <a:off x="5508104" y="1306366"/>
            <a:ext cx="31675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BE" sz="1200" dirty="0" smtClean="0"/>
              <a:t>In %  respondenten</a:t>
            </a:r>
            <a:endParaRPr lang="nl-BE" sz="1200" dirty="0"/>
          </a:p>
        </p:txBody>
      </p:sp>
      <p:graphicFrame>
        <p:nvGraphicFramePr>
          <p:cNvPr id="9" name="Tijdelijke aanduiding voor inhoud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97149659"/>
              </p:ext>
            </p:extLst>
          </p:nvPr>
        </p:nvGraphicFramePr>
        <p:xfrm>
          <a:off x="475862" y="1424860"/>
          <a:ext cx="8344610" cy="39764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48636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83899" y="490031"/>
            <a:ext cx="8199826" cy="1012825"/>
          </a:xfrm>
        </p:spPr>
        <p:txBody>
          <a:bodyPr/>
          <a:lstStyle/>
          <a:p>
            <a:r>
              <a:rPr lang="nl-BE" sz="2800" dirty="0" smtClean="0"/>
              <a:t>Indrukwekkende luiken in de TT</a:t>
            </a:r>
            <a:endParaRPr lang="nl-BE" sz="2800" dirty="0"/>
          </a:p>
        </p:txBody>
      </p:sp>
      <p:sp>
        <p:nvSpPr>
          <p:cNvPr id="5" name="Tekstvak 4"/>
          <p:cNvSpPr txBox="1"/>
          <p:nvPr/>
        </p:nvSpPr>
        <p:spPr>
          <a:xfrm>
            <a:off x="454877" y="1325304"/>
            <a:ext cx="69127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400" dirty="0" smtClean="0"/>
              <a:t>(per luik in de tentoonstelling, naar doelgroep)</a:t>
            </a:r>
            <a:endParaRPr lang="nl-BE" sz="1400" dirty="0"/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7DDB6-7220-424E-AE4F-ACD22D35549E}" type="slidenum">
              <a:rPr lang="nl-BE" smtClean="0">
                <a:solidFill>
                  <a:srgbClr val="4B575F"/>
                </a:solidFill>
              </a:rPr>
              <a:t>31</a:t>
            </a:fld>
            <a:endParaRPr lang="nl-BE" dirty="0">
              <a:solidFill>
                <a:srgbClr val="4B575F"/>
              </a:solidFill>
            </a:endParaRPr>
          </a:p>
        </p:txBody>
      </p:sp>
      <p:sp>
        <p:nvSpPr>
          <p:cNvPr id="6" name="Tekstvak 5"/>
          <p:cNvSpPr txBox="1"/>
          <p:nvPr/>
        </p:nvSpPr>
        <p:spPr>
          <a:xfrm>
            <a:off x="515178" y="5517232"/>
            <a:ext cx="805657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nl-BE" dirty="0" smtClean="0"/>
              <a:t>Luik ‘</a:t>
            </a:r>
            <a:r>
              <a:rPr lang="nl-BE" dirty="0" smtClean="0">
                <a:solidFill>
                  <a:schemeClr val="tx2"/>
                </a:solidFill>
              </a:rPr>
              <a:t>Shellshock’</a:t>
            </a:r>
            <a:r>
              <a:rPr lang="nl-BE" dirty="0" smtClean="0"/>
              <a:t> bij alle bezoekers opgegeven als indrukwekkend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nl-BE" dirty="0" smtClean="0"/>
              <a:t>Luik ‘</a:t>
            </a:r>
            <a:r>
              <a:rPr lang="nl-BE" dirty="0" smtClean="0">
                <a:solidFill>
                  <a:schemeClr val="tx2"/>
                </a:solidFill>
              </a:rPr>
              <a:t>Gewond’</a:t>
            </a:r>
            <a:r>
              <a:rPr lang="nl-BE" dirty="0" smtClean="0"/>
              <a:t> vooral bij buitenlandse bezoekers als indrukwekkend bevonden, luik ‘</a:t>
            </a:r>
            <a:r>
              <a:rPr lang="nl-BE" dirty="0" smtClean="0">
                <a:solidFill>
                  <a:schemeClr val="tx2"/>
                </a:solidFill>
              </a:rPr>
              <a:t>Shellshock</a:t>
            </a:r>
            <a:r>
              <a:rPr lang="nl-BE" dirty="0" smtClean="0"/>
              <a:t>’ vooral bij Belgen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nl-BE" dirty="0" smtClean="0"/>
              <a:t>Weinig verschil naar herkomst</a:t>
            </a:r>
          </a:p>
          <a:p>
            <a:endParaRPr lang="nl-BE" dirty="0"/>
          </a:p>
        </p:txBody>
      </p:sp>
      <p:sp>
        <p:nvSpPr>
          <p:cNvPr id="7" name="Tekstvak 6"/>
          <p:cNvSpPr txBox="1"/>
          <p:nvPr/>
        </p:nvSpPr>
        <p:spPr>
          <a:xfrm>
            <a:off x="5508104" y="1306366"/>
            <a:ext cx="31675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BE" sz="1200" dirty="0" smtClean="0"/>
              <a:t>In %  respondenten</a:t>
            </a:r>
            <a:endParaRPr lang="nl-BE" sz="1200" dirty="0"/>
          </a:p>
        </p:txBody>
      </p:sp>
      <p:graphicFrame>
        <p:nvGraphicFramePr>
          <p:cNvPr id="9" name="Tijdelijke aanduiding voor inhoud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37006170"/>
              </p:ext>
            </p:extLst>
          </p:nvPr>
        </p:nvGraphicFramePr>
        <p:xfrm>
          <a:off x="477838" y="1592263"/>
          <a:ext cx="8188325" cy="38529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35428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4750" y="435518"/>
            <a:ext cx="8199826" cy="1012825"/>
          </a:xfrm>
        </p:spPr>
        <p:txBody>
          <a:bodyPr/>
          <a:lstStyle/>
          <a:p>
            <a:r>
              <a:rPr lang="nl-BE" sz="2800" dirty="0" smtClean="0"/>
              <a:t>Bezoekers appreciëren meerwaarde van TT</a:t>
            </a:r>
            <a:endParaRPr lang="nl-BE" sz="2800" dirty="0"/>
          </a:p>
        </p:txBody>
      </p:sp>
      <p:sp>
        <p:nvSpPr>
          <p:cNvPr id="5" name="Tijdelijke aanduiding voor inhoud 2"/>
          <p:cNvSpPr txBox="1">
            <a:spLocks/>
          </p:cNvSpPr>
          <p:nvPr/>
        </p:nvSpPr>
        <p:spPr>
          <a:xfrm>
            <a:off x="464750" y="4747185"/>
            <a:ext cx="8188714" cy="1656184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Wingdings" panose="05000000000000000000" pitchFamily="2" charset="2"/>
              <a:buChar char="Ø"/>
            </a:pPr>
            <a:r>
              <a:rPr lang="nl-BE" sz="1800" dirty="0" smtClean="0"/>
              <a:t>74 % bezoekers vindt dat de tentoonstelling </a:t>
            </a:r>
            <a:r>
              <a:rPr lang="nl-BE" sz="1800" dirty="0" smtClean="0">
                <a:solidFill>
                  <a:schemeClr val="tx2"/>
                </a:solidFill>
              </a:rPr>
              <a:t>zeker en vast belangrijke (didactische) informatie en beleving </a:t>
            </a:r>
            <a:r>
              <a:rPr lang="nl-BE" sz="1800" dirty="0" smtClean="0"/>
              <a:t>toevoegt aan bezoek IFFM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nl-BE" sz="1800" dirty="0" smtClean="0"/>
              <a:t>Bezoekers die </a:t>
            </a:r>
            <a:r>
              <a:rPr lang="nl-BE" sz="1800" dirty="0" smtClean="0">
                <a:solidFill>
                  <a:schemeClr val="tx2"/>
                </a:solidFill>
              </a:rPr>
              <a:t>op voorhand op de hoogte</a:t>
            </a:r>
            <a:r>
              <a:rPr lang="nl-BE" sz="1800" dirty="0" smtClean="0"/>
              <a:t> waren van TT geven nog een hogere score (meer gemotiveerd)</a:t>
            </a:r>
            <a:endParaRPr lang="nl-BE" sz="2800" dirty="0"/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7DDB6-7220-424E-AE4F-ACD22D35549E}" type="slidenum">
              <a:rPr lang="nl-BE" smtClean="0">
                <a:solidFill>
                  <a:srgbClr val="4B575F"/>
                </a:solidFill>
              </a:rPr>
              <a:t>32</a:t>
            </a:fld>
            <a:endParaRPr lang="nl-BE" dirty="0">
              <a:solidFill>
                <a:srgbClr val="4B575F"/>
              </a:solidFill>
            </a:endParaRPr>
          </a:p>
        </p:txBody>
      </p:sp>
      <p:graphicFrame>
        <p:nvGraphicFramePr>
          <p:cNvPr id="9" name="Tijdelijke aanduiding voor inhoud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56737832"/>
              </p:ext>
            </p:extLst>
          </p:nvPr>
        </p:nvGraphicFramePr>
        <p:xfrm>
          <a:off x="251520" y="1592263"/>
          <a:ext cx="8414643" cy="30608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11" name="Rechte verbindingslijn 10"/>
          <p:cNvCxnSpPr/>
          <p:nvPr/>
        </p:nvCxnSpPr>
        <p:spPr>
          <a:xfrm>
            <a:off x="475862" y="2348880"/>
            <a:ext cx="812858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kstvak 11"/>
          <p:cNvSpPr txBox="1"/>
          <p:nvPr/>
        </p:nvSpPr>
        <p:spPr>
          <a:xfrm>
            <a:off x="5508104" y="1306366"/>
            <a:ext cx="31675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BE" sz="1200" dirty="0" smtClean="0"/>
              <a:t>In %  respondenten</a:t>
            </a:r>
            <a:endParaRPr lang="nl-BE" sz="1200" dirty="0"/>
          </a:p>
        </p:txBody>
      </p:sp>
    </p:spTree>
    <p:extLst>
      <p:ext uri="{BB962C8B-B14F-4D97-AF65-F5344CB8AC3E}">
        <p14:creationId xmlns:p14="http://schemas.microsoft.com/office/powerpoint/2010/main" val="3654827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75862" y="427359"/>
            <a:ext cx="8199826" cy="1012825"/>
          </a:xfrm>
        </p:spPr>
        <p:txBody>
          <a:bodyPr/>
          <a:lstStyle/>
          <a:p>
            <a:r>
              <a:rPr lang="nl-BE" sz="2800" dirty="0" smtClean="0"/>
              <a:t>Appreciatie van meerwaarde naar herkomst</a:t>
            </a:r>
            <a:endParaRPr lang="nl-BE" sz="280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7DDB6-7220-424E-AE4F-ACD22D35549E}" type="slidenum">
              <a:rPr lang="nl-BE" smtClean="0"/>
              <a:t>33</a:t>
            </a:fld>
            <a:endParaRPr lang="nl-BE"/>
          </a:p>
        </p:txBody>
      </p:sp>
      <p:graphicFrame>
        <p:nvGraphicFramePr>
          <p:cNvPr id="5" name="Tijdelijke aanduiding voor inhoud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45077860"/>
              </p:ext>
            </p:extLst>
          </p:nvPr>
        </p:nvGraphicFramePr>
        <p:xfrm>
          <a:off x="477838" y="1592263"/>
          <a:ext cx="8188325" cy="35649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7" name="Rechte verbindingslijn 6"/>
          <p:cNvCxnSpPr/>
          <p:nvPr/>
        </p:nvCxnSpPr>
        <p:spPr>
          <a:xfrm>
            <a:off x="475862" y="2420888"/>
            <a:ext cx="812858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kstvak 7"/>
          <p:cNvSpPr txBox="1"/>
          <p:nvPr/>
        </p:nvSpPr>
        <p:spPr>
          <a:xfrm>
            <a:off x="5508104" y="1306366"/>
            <a:ext cx="31675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BE" sz="1200" dirty="0" smtClean="0"/>
              <a:t>In %  respondenten</a:t>
            </a:r>
            <a:endParaRPr lang="nl-BE" sz="1200" dirty="0"/>
          </a:p>
        </p:txBody>
      </p:sp>
    </p:spTree>
    <p:extLst>
      <p:ext uri="{BB962C8B-B14F-4D97-AF65-F5344CB8AC3E}">
        <p14:creationId xmlns:p14="http://schemas.microsoft.com/office/powerpoint/2010/main" val="225913394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75862" y="468428"/>
            <a:ext cx="8199826" cy="1012825"/>
          </a:xfrm>
        </p:spPr>
        <p:txBody>
          <a:bodyPr/>
          <a:lstStyle/>
          <a:p>
            <a:r>
              <a:rPr lang="nl-BE" sz="2800" dirty="0" smtClean="0"/>
              <a:t>Hoge graad tevredenheid bij bezoekers TT</a:t>
            </a:r>
            <a:endParaRPr lang="nl-BE" sz="2800" dirty="0"/>
          </a:p>
        </p:txBody>
      </p:sp>
      <p:graphicFrame>
        <p:nvGraphicFramePr>
          <p:cNvPr id="6" name="Tabel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741205"/>
              </p:ext>
            </p:extLst>
          </p:nvPr>
        </p:nvGraphicFramePr>
        <p:xfrm>
          <a:off x="7803553" y="1698171"/>
          <a:ext cx="1079352" cy="30989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79352"/>
              </a:tblGrid>
              <a:tr h="775720">
                <a:tc>
                  <a:txBody>
                    <a:bodyPr/>
                    <a:lstStyle/>
                    <a:p>
                      <a:pPr algn="ctr"/>
                      <a:r>
                        <a:rPr lang="nl-BE" sz="2000" b="0" dirty="0" smtClean="0">
                          <a:solidFill>
                            <a:schemeClr val="tx1"/>
                          </a:solidFill>
                        </a:rPr>
                        <a:t>4,3</a:t>
                      </a:r>
                      <a:endParaRPr lang="nl-BE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</a:tr>
              <a:tr h="775720">
                <a:tc>
                  <a:txBody>
                    <a:bodyPr/>
                    <a:lstStyle/>
                    <a:p>
                      <a:pPr algn="ctr"/>
                      <a:r>
                        <a:rPr lang="nl-BE" sz="2000" b="0" dirty="0" smtClean="0">
                          <a:solidFill>
                            <a:schemeClr val="tx1"/>
                          </a:solidFill>
                        </a:rPr>
                        <a:t>4,2</a:t>
                      </a:r>
                      <a:endParaRPr lang="nl-BE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</a:tr>
              <a:tr h="773770">
                <a:tc>
                  <a:txBody>
                    <a:bodyPr/>
                    <a:lstStyle/>
                    <a:p>
                      <a:pPr algn="ctr"/>
                      <a:r>
                        <a:rPr lang="nl-BE" sz="2000" dirty="0" smtClean="0"/>
                        <a:t>4,4</a:t>
                      </a:r>
                      <a:endParaRPr lang="nl-BE" sz="2000" dirty="0"/>
                    </a:p>
                  </a:txBody>
                  <a:tcPr anchor="ctr">
                    <a:noFill/>
                  </a:tcPr>
                </a:tc>
              </a:tr>
              <a:tr h="773770">
                <a:tc>
                  <a:txBody>
                    <a:bodyPr/>
                    <a:lstStyle/>
                    <a:p>
                      <a:pPr algn="ctr"/>
                      <a:r>
                        <a:rPr lang="nl-BE" sz="2000" dirty="0" smtClean="0"/>
                        <a:t>4,4</a:t>
                      </a:r>
                      <a:endParaRPr lang="nl-BE" sz="2000" dirty="0"/>
                    </a:p>
                  </a:txBody>
                  <a:tcPr anchor="ctr">
                    <a:noFill/>
                  </a:tcPr>
                </a:tc>
              </a:tr>
            </a:tbl>
          </a:graphicData>
        </a:graphic>
      </p:graphicFrame>
      <p:sp>
        <p:nvSpPr>
          <p:cNvPr id="7" name="Tekstvak 6"/>
          <p:cNvSpPr txBox="1"/>
          <p:nvPr/>
        </p:nvSpPr>
        <p:spPr>
          <a:xfrm>
            <a:off x="7308304" y="1340768"/>
            <a:ext cx="15841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1600" dirty="0" smtClean="0"/>
              <a:t>Score op 5</a:t>
            </a:r>
            <a:endParaRPr lang="nl-BE" sz="1600" dirty="0"/>
          </a:p>
        </p:txBody>
      </p:sp>
      <p:sp>
        <p:nvSpPr>
          <p:cNvPr id="8" name="Tijdelijke aanduiding voor inhoud 2"/>
          <p:cNvSpPr txBox="1">
            <a:spLocks/>
          </p:cNvSpPr>
          <p:nvPr/>
        </p:nvSpPr>
        <p:spPr>
          <a:xfrm>
            <a:off x="470182" y="5385584"/>
            <a:ext cx="8188714" cy="92871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Wingdings" panose="05000000000000000000" pitchFamily="2" charset="2"/>
              <a:buChar char="Ø"/>
            </a:pPr>
            <a:r>
              <a:rPr lang="nl-BE" sz="1800" dirty="0" smtClean="0">
                <a:solidFill>
                  <a:srgbClr val="4B575F"/>
                </a:solidFill>
              </a:rPr>
              <a:t>Schoolbegeleiders en deelnemers aan groepsbezoeken zijn nog iets meer enthousiast over de TT (zijn ook meer Britten)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nl-BE" sz="1800" dirty="0" smtClean="0">
              <a:solidFill>
                <a:srgbClr val="4B575F"/>
              </a:solidFill>
            </a:endParaRPr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7DDB6-7220-424E-AE4F-ACD22D35549E}" type="slidenum">
              <a:rPr lang="nl-BE" smtClean="0">
                <a:solidFill>
                  <a:srgbClr val="4B575F"/>
                </a:solidFill>
              </a:rPr>
              <a:t>34</a:t>
            </a:fld>
            <a:endParaRPr lang="nl-BE" dirty="0">
              <a:solidFill>
                <a:srgbClr val="4B575F"/>
              </a:solidFill>
            </a:endParaRPr>
          </a:p>
        </p:txBody>
      </p:sp>
      <p:graphicFrame>
        <p:nvGraphicFramePr>
          <p:cNvPr id="10" name="Tijdelijke aanduiding voor inhoud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01657082"/>
              </p:ext>
            </p:extLst>
          </p:nvPr>
        </p:nvGraphicFramePr>
        <p:xfrm>
          <a:off x="323529" y="1592263"/>
          <a:ext cx="7632848" cy="36369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12" name="Rechte verbindingslijn 11"/>
          <p:cNvCxnSpPr/>
          <p:nvPr/>
        </p:nvCxnSpPr>
        <p:spPr>
          <a:xfrm>
            <a:off x="475862" y="2420888"/>
            <a:ext cx="819982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kstvak 12"/>
          <p:cNvSpPr txBox="1"/>
          <p:nvPr/>
        </p:nvSpPr>
        <p:spPr>
          <a:xfrm>
            <a:off x="-252536" y="1272581"/>
            <a:ext cx="31675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400" dirty="0" smtClean="0"/>
              <a:t>            In %  respondenten</a:t>
            </a:r>
            <a:endParaRPr lang="nl-BE" sz="1400" dirty="0"/>
          </a:p>
        </p:txBody>
      </p:sp>
    </p:spTree>
    <p:extLst>
      <p:ext uri="{BB962C8B-B14F-4D97-AF65-F5344CB8AC3E}">
        <p14:creationId xmlns:p14="http://schemas.microsoft.com/office/powerpoint/2010/main" val="801810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9525" y="476987"/>
            <a:ext cx="8199826" cy="1012825"/>
          </a:xfrm>
        </p:spPr>
        <p:txBody>
          <a:bodyPr/>
          <a:lstStyle/>
          <a:p>
            <a:r>
              <a:rPr lang="nl-BE" sz="2800" dirty="0">
                <a:solidFill>
                  <a:srgbClr val="4B575F"/>
                </a:solidFill>
              </a:rPr>
              <a:t>Buitenlandse bezoekers </a:t>
            </a:r>
            <a:r>
              <a:rPr lang="nl-BE" sz="2800" dirty="0" smtClean="0">
                <a:solidFill>
                  <a:srgbClr val="4B575F"/>
                </a:solidFill>
              </a:rPr>
              <a:t>meest tevreden</a:t>
            </a:r>
            <a:endParaRPr lang="nl-BE" sz="2800" dirty="0">
              <a:solidFill>
                <a:srgbClr val="4B575F"/>
              </a:solidFill>
            </a:endParaRPr>
          </a:p>
        </p:txBody>
      </p:sp>
      <p:graphicFrame>
        <p:nvGraphicFramePr>
          <p:cNvPr id="6" name="Tabel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730452"/>
              </p:ext>
            </p:extLst>
          </p:nvPr>
        </p:nvGraphicFramePr>
        <p:xfrm>
          <a:off x="7813128" y="1739755"/>
          <a:ext cx="1079352" cy="2896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79352"/>
              </a:tblGrid>
              <a:tr h="724951">
                <a:tc>
                  <a:txBody>
                    <a:bodyPr/>
                    <a:lstStyle/>
                    <a:p>
                      <a:pPr algn="ctr"/>
                      <a:r>
                        <a:rPr lang="nl-BE" sz="2000" b="0" dirty="0" smtClean="0">
                          <a:solidFill>
                            <a:schemeClr val="tx1"/>
                          </a:solidFill>
                        </a:rPr>
                        <a:t>4,3</a:t>
                      </a:r>
                      <a:endParaRPr lang="nl-BE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</a:tr>
              <a:tr h="724951">
                <a:tc>
                  <a:txBody>
                    <a:bodyPr/>
                    <a:lstStyle/>
                    <a:p>
                      <a:pPr algn="ctr"/>
                      <a:r>
                        <a:rPr lang="nl-BE" sz="2000" b="0" dirty="0" smtClean="0">
                          <a:solidFill>
                            <a:schemeClr val="tx1"/>
                          </a:solidFill>
                        </a:rPr>
                        <a:t>4,2</a:t>
                      </a:r>
                      <a:endParaRPr lang="nl-BE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</a:tr>
              <a:tr h="723129">
                <a:tc>
                  <a:txBody>
                    <a:bodyPr/>
                    <a:lstStyle/>
                    <a:p>
                      <a:pPr algn="ctr"/>
                      <a:r>
                        <a:rPr lang="nl-BE" sz="2000" dirty="0" smtClean="0"/>
                        <a:t>4,4</a:t>
                      </a:r>
                      <a:endParaRPr lang="nl-BE" sz="2000" dirty="0"/>
                    </a:p>
                  </a:txBody>
                  <a:tcPr anchor="ctr">
                    <a:noFill/>
                  </a:tcPr>
                </a:tc>
              </a:tr>
              <a:tr h="723129">
                <a:tc>
                  <a:txBody>
                    <a:bodyPr/>
                    <a:lstStyle/>
                    <a:p>
                      <a:pPr algn="ctr"/>
                      <a:r>
                        <a:rPr lang="nl-BE" sz="2000" dirty="0" smtClean="0">
                          <a:solidFill>
                            <a:schemeClr val="tx2"/>
                          </a:solidFill>
                        </a:rPr>
                        <a:t>4,5</a:t>
                      </a:r>
                      <a:endParaRPr lang="nl-BE" sz="200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noFill/>
                  </a:tcPr>
                </a:tc>
              </a:tr>
            </a:tbl>
          </a:graphicData>
        </a:graphic>
      </p:graphicFrame>
      <p:sp>
        <p:nvSpPr>
          <p:cNvPr id="7" name="Tekstvak 6"/>
          <p:cNvSpPr txBox="1"/>
          <p:nvPr/>
        </p:nvSpPr>
        <p:spPr>
          <a:xfrm>
            <a:off x="7308304" y="1340768"/>
            <a:ext cx="15841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1600" dirty="0" smtClean="0"/>
              <a:t>Score op 5</a:t>
            </a:r>
            <a:endParaRPr lang="nl-BE" sz="1600" dirty="0"/>
          </a:p>
        </p:txBody>
      </p:sp>
      <p:sp>
        <p:nvSpPr>
          <p:cNvPr id="8" name="Tijdelijke aanduiding voor inhoud 2"/>
          <p:cNvSpPr txBox="1">
            <a:spLocks/>
          </p:cNvSpPr>
          <p:nvPr/>
        </p:nvSpPr>
        <p:spPr>
          <a:xfrm>
            <a:off x="499525" y="5335899"/>
            <a:ext cx="8188714" cy="92871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Wingdings" panose="05000000000000000000" pitchFamily="2" charset="2"/>
              <a:buChar char="Ø"/>
            </a:pPr>
            <a:endParaRPr lang="nl-BE" sz="1800" dirty="0" smtClean="0">
              <a:solidFill>
                <a:srgbClr val="4B575F"/>
              </a:solidFill>
            </a:endParaRPr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7DDB6-7220-424E-AE4F-ACD22D35549E}" type="slidenum">
              <a:rPr lang="nl-BE" smtClean="0">
                <a:solidFill>
                  <a:srgbClr val="4B575F"/>
                </a:solidFill>
              </a:rPr>
              <a:t>35</a:t>
            </a:fld>
            <a:endParaRPr lang="nl-BE" dirty="0">
              <a:solidFill>
                <a:srgbClr val="4B575F"/>
              </a:solidFill>
            </a:endParaRPr>
          </a:p>
        </p:txBody>
      </p:sp>
      <p:cxnSp>
        <p:nvCxnSpPr>
          <p:cNvPr id="12" name="Rechte verbindingslijn 11"/>
          <p:cNvCxnSpPr/>
          <p:nvPr/>
        </p:nvCxnSpPr>
        <p:spPr>
          <a:xfrm>
            <a:off x="475862" y="2420888"/>
            <a:ext cx="819982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kstvak 12"/>
          <p:cNvSpPr txBox="1"/>
          <p:nvPr/>
        </p:nvSpPr>
        <p:spPr>
          <a:xfrm>
            <a:off x="-252536" y="1272581"/>
            <a:ext cx="31675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BE" sz="1400" dirty="0" smtClean="0"/>
              <a:t>In %  respondenten</a:t>
            </a:r>
            <a:endParaRPr lang="nl-BE" sz="1400" dirty="0"/>
          </a:p>
        </p:txBody>
      </p:sp>
      <p:graphicFrame>
        <p:nvGraphicFramePr>
          <p:cNvPr id="11" name="Tijdelijke aanduiding voor inhoud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38153473"/>
              </p:ext>
            </p:extLst>
          </p:nvPr>
        </p:nvGraphicFramePr>
        <p:xfrm>
          <a:off x="477839" y="1592263"/>
          <a:ext cx="7550545" cy="37436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0342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75862" y="327943"/>
            <a:ext cx="8199826" cy="1012825"/>
          </a:xfrm>
        </p:spPr>
        <p:txBody>
          <a:bodyPr/>
          <a:lstStyle/>
          <a:p>
            <a:r>
              <a:rPr lang="nl-BE" sz="2800" dirty="0" smtClean="0"/>
              <a:t>Tevredenheid over diverse aspecten Individuele bezoekers</a:t>
            </a:r>
            <a:endParaRPr lang="nl-BE" sz="2800" dirty="0"/>
          </a:p>
        </p:txBody>
      </p:sp>
      <p:sp>
        <p:nvSpPr>
          <p:cNvPr id="3" name="Tekstvak 2"/>
          <p:cNvSpPr txBox="1"/>
          <p:nvPr/>
        </p:nvSpPr>
        <p:spPr>
          <a:xfrm>
            <a:off x="323528" y="5385603"/>
            <a:ext cx="85689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nl-BE" dirty="0" smtClean="0"/>
              <a:t>Geen problemen met doorstroming, toegankelijkheid en leesbaarheid informatie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nl-BE" dirty="0" smtClean="0">
                <a:solidFill>
                  <a:schemeClr val="tx2"/>
                </a:solidFill>
              </a:rPr>
              <a:t>Over wandelgids </a:t>
            </a:r>
            <a:r>
              <a:rPr lang="nl-BE" dirty="0" smtClean="0"/>
              <a:t>iets minder tevredenheid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nl-BE" dirty="0" smtClean="0">
                <a:solidFill>
                  <a:schemeClr val="tx2"/>
                </a:solidFill>
              </a:rPr>
              <a:t>Persoonlijke verhalen: </a:t>
            </a:r>
            <a:r>
              <a:rPr lang="nl-BE" dirty="0" smtClean="0"/>
              <a:t>ook wat minder enthousiasme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7DDB6-7220-424E-AE4F-ACD22D35549E}" type="slidenum">
              <a:rPr lang="nl-BE" smtClean="0">
                <a:solidFill>
                  <a:srgbClr val="4B575F"/>
                </a:solidFill>
              </a:rPr>
              <a:t>36</a:t>
            </a:fld>
            <a:endParaRPr lang="nl-BE" dirty="0">
              <a:solidFill>
                <a:srgbClr val="4B575F"/>
              </a:solidFill>
            </a:endParaRPr>
          </a:p>
        </p:txBody>
      </p:sp>
      <p:sp>
        <p:nvSpPr>
          <p:cNvPr id="7" name="Tekstvak 6"/>
          <p:cNvSpPr txBox="1"/>
          <p:nvPr/>
        </p:nvSpPr>
        <p:spPr>
          <a:xfrm>
            <a:off x="7308304" y="1340768"/>
            <a:ext cx="15841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1600" dirty="0" smtClean="0"/>
              <a:t>Score op 5</a:t>
            </a:r>
            <a:endParaRPr lang="nl-BE" sz="1600" dirty="0"/>
          </a:p>
        </p:txBody>
      </p:sp>
      <p:graphicFrame>
        <p:nvGraphicFramePr>
          <p:cNvPr id="11" name="Tabel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954144"/>
              </p:ext>
            </p:extLst>
          </p:nvPr>
        </p:nvGraphicFramePr>
        <p:xfrm>
          <a:off x="7833518" y="1679322"/>
          <a:ext cx="1296144" cy="30458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6144"/>
              </a:tblGrid>
              <a:tr h="3045822">
                <a:tc>
                  <a:txBody>
                    <a:bodyPr/>
                    <a:lstStyle/>
                    <a:p>
                      <a:pPr algn="ctr"/>
                      <a:r>
                        <a:rPr lang="nl-BE" sz="2000" b="0" dirty="0" smtClean="0">
                          <a:solidFill>
                            <a:schemeClr val="tx1"/>
                          </a:solidFill>
                        </a:rPr>
                        <a:t>4,1</a:t>
                      </a:r>
                      <a:br>
                        <a:rPr lang="nl-BE" sz="2000" b="0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nl-BE" sz="2000" b="0" dirty="0" smtClean="0">
                          <a:solidFill>
                            <a:schemeClr val="tx1"/>
                          </a:solidFill>
                        </a:rPr>
                        <a:t/>
                      </a:r>
                      <a:br>
                        <a:rPr lang="nl-BE" sz="2000" b="0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nl-BE" sz="2000" b="0" dirty="0" smtClean="0">
                          <a:solidFill>
                            <a:schemeClr val="tx1"/>
                          </a:solidFill>
                        </a:rPr>
                        <a:t>4,1</a:t>
                      </a:r>
                      <a:br>
                        <a:rPr lang="nl-BE" sz="2000" b="0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nl-BE" sz="2000" b="0" dirty="0" smtClean="0">
                          <a:solidFill>
                            <a:schemeClr val="tx1"/>
                          </a:solidFill>
                        </a:rPr>
                        <a:t/>
                      </a:r>
                      <a:br>
                        <a:rPr lang="nl-BE" sz="2000" b="0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nl-BE" sz="2000" b="0" dirty="0" smtClean="0">
                          <a:solidFill>
                            <a:schemeClr val="tx1"/>
                          </a:solidFill>
                        </a:rPr>
                        <a:t>4,0</a:t>
                      </a:r>
                      <a:br>
                        <a:rPr lang="nl-BE" sz="2000" b="0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nl-BE" sz="2000" b="0" dirty="0" smtClean="0">
                          <a:solidFill>
                            <a:schemeClr val="tx1"/>
                          </a:solidFill>
                        </a:rPr>
                        <a:t/>
                      </a:r>
                      <a:br>
                        <a:rPr lang="nl-BE" sz="2000" b="0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nl-BE" sz="2000" b="0" dirty="0" smtClean="0">
                          <a:solidFill>
                            <a:schemeClr val="tx1"/>
                          </a:solidFill>
                        </a:rPr>
                        <a:t>3,8</a:t>
                      </a:r>
                    </a:p>
                    <a:p>
                      <a:pPr algn="ctr"/>
                      <a:r>
                        <a:rPr lang="nl-BE" sz="2000" b="0" dirty="0" smtClean="0">
                          <a:solidFill>
                            <a:schemeClr val="tx1"/>
                          </a:solidFill>
                        </a:rPr>
                        <a:t/>
                      </a:r>
                      <a:br>
                        <a:rPr lang="nl-BE" sz="2000" b="0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nl-BE" sz="2000" b="0" dirty="0" smtClean="0">
                          <a:solidFill>
                            <a:schemeClr val="tx1"/>
                          </a:solidFill>
                        </a:rPr>
                        <a:t>3,5</a:t>
                      </a:r>
                      <a:endParaRPr lang="nl-BE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</a:tr>
            </a:tbl>
          </a:graphicData>
        </a:graphic>
      </p:graphicFrame>
      <p:graphicFrame>
        <p:nvGraphicFramePr>
          <p:cNvPr id="8" name="Grafiek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34591663"/>
              </p:ext>
            </p:extLst>
          </p:nvPr>
        </p:nvGraphicFramePr>
        <p:xfrm>
          <a:off x="179512" y="1484784"/>
          <a:ext cx="7992888" cy="38884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664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40838" y="327943"/>
            <a:ext cx="8199826" cy="1012825"/>
          </a:xfrm>
        </p:spPr>
        <p:txBody>
          <a:bodyPr/>
          <a:lstStyle/>
          <a:p>
            <a:r>
              <a:rPr lang="nl-BE" sz="2800" dirty="0" smtClean="0"/>
              <a:t>Tevredenheid over diverse aspecten</a:t>
            </a:r>
            <a:br>
              <a:rPr lang="nl-BE" sz="2800" dirty="0" smtClean="0"/>
            </a:br>
            <a:r>
              <a:rPr lang="nl-BE" sz="2800" dirty="0" smtClean="0"/>
              <a:t>Deelnemers aan groepsbezoekers</a:t>
            </a:r>
            <a:endParaRPr lang="nl-BE" sz="280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7DDB6-7220-424E-AE4F-ACD22D35549E}" type="slidenum">
              <a:rPr lang="nl-BE" smtClean="0">
                <a:solidFill>
                  <a:srgbClr val="4B575F"/>
                </a:solidFill>
              </a:rPr>
              <a:t>37</a:t>
            </a:fld>
            <a:endParaRPr lang="nl-BE" dirty="0">
              <a:solidFill>
                <a:srgbClr val="4B575F"/>
              </a:solidFill>
            </a:endParaRPr>
          </a:p>
        </p:txBody>
      </p:sp>
      <p:sp>
        <p:nvSpPr>
          <p:cNvPr id="6" name="Tekstvak 5"/>
          <p:cNvSpPr txBox="1"/>
          <p:nvPr/>
        </p:nvSpPr>
        <p:spPr>
          <a:xfrm>
            <a:off x="7308304" y="1340768"/>
            <a:ext cx="15841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1600" dirty="0" smtClean="0"/>
              <a:t>Score op 5</a:t>
            </a:r>
            <a:endParaRPr lang="nl-BE" sz="1600" dirty="0"/>
          </a:p>
        </p:txBody>
      </p:sp>
      <p:graphicFrame>
        <p:nvGraphicFramePr>
          <p:cNvPr id="7" name="Tabel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9125323"/>
              </p:ext>
            </p:extLst>
          </p:nvPr>
        </p:nvGraphicFramePr>
        <p:xfrm>
          <a:off x="8100392" y="1772816"/>
          <a:ext cx="792088" cy="34563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2088"/>
              </a:tblGrid>
              <a:tr h="3456384">
                <a:tc>
                  <a:txBody>
                    <a:bodyPr/>
                    <a:lstStyle/>
                    <a:p>
                      <a:pPr algn="ctr"/>
                      <a:r>
                        <a:rPr lang="nl-BE" sz="1800" b="0" dirty="0" smtClean="0">
                          <a:solidFill>
                            <a:schemeClr val="tx1"/>
                          </a:solidFill>
                        </a:rPr>
                        <a:t>4,2</a:t>
                      </a:r>
                    </a:p>
                    <a:p>
                      <a:pPr algn="ctr"/>
                      <a:endParaRPr lang="nl-BE" sz="1800" b="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nl-BE" sz="1800" b="0" dirty="0" smtClean="0">
                          <a:solidFill>
                            <a:schemeClr val="tx1"/>
                          </a:solidFill>
                        </a:rPr>
                        <a:t>4,1</a:t>
                      </a:r>
                    </a:p>
                    <a:p>
                      <a:pPr algn="ctr"/>
                      <a:endParaRPr lang="nl-BE" sz="1800" b="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nl-BE" sz="1800" b="0" dirty="0" smtClean="0">
                          <a:solidFill>
                            <a:schemeClr val="tx1"/>
                          </a:solidFill>
                        </a:rPr>
                        <a:t>4,1</a:t>
                      </a:r>
                    </a:p>
                    <a:p>
                      <a:pPr algn="ctr"/>
                      <a:endParaRPr lang="nl-BE" sz="1800" b="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nl-BE" sz="1800" b="0" dirty="0" smtClean="0">
                          <a:solidFill>
                            <a:schemeClr val="tx1"/>
                          </a:solidFill>
                        </a:rPr>
                        <a:t>4,1</a:t>
                      </a:r>
                    </a:p>
                    <a:p>
                      <a:pPr algn="ctr"/>
                      <a:endParaRPr lang="nl-BE" sz="1800" b="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nl-BE" sz="1800" b="0" dirty="0" smtClean="0">
                          <a:solidFill>
                            <a:schemeClr val="tx1"/>
                          </a:solidFill>
                        </a:rPr>
                        <a:t>4,0</a:t>
                      </a:r>
                      <a:r>
                        <a:rPr lang="nl-BE" sz="2000" b="0" dirty="0" smtClean="0">
                          <a:solidFill>
                            <a:schemeClr val="tx1"/>
                          </a:solidFill>
                        </a:rPr>
                        <a:t/>
                      </a:r>
                      <a:br>
                        <a:rPr lang="nl-BE" sz="2000" b="0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nl-BE" b="0" dirty="0" smtClean="0">
                          <a:solidFill>
                            <a:schemeClr val="tx1"/>
                          </a:solidFill>
                        </a:rPr>
                        <a:t/>
                      </a:r>
                      <a:br>
                        <a:rPr lang="nl-BE" b="0" dirty="0" smtClean="0">
                          <a:solidFill>
                            <a:schemeClr val="tx1"/>
                          </a:solidFill>
                        </a:rPr>
                      </a:br>
                      <a:endParaRPr lang="nl-BE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</a:tr>
            </a:tbl>
          </a:graphicData>
        </a:graphic>
      </p:graphicFrame>
      <p:sp>
        <p:nvSpPr>
          <p:cNvPr id="9" name="Tekstvak 8"/>
          <p:cNvSpPr txBox="1"/>
          <p:nvPr/>
        </p:nvSpPr>
        <p:spPr>
          <a:xfrm>
            <a:off x="440838" y="5482496"/>
            <a:ext cx="78166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nl-BE" dirty="0" smtClean="0"/>
              <a:t>Bij groepsbezoekers echter meer tevredenheid over </a:t>
            </a:r>
            <a:r>
              <a:rPr lang="nl-BE" dirty="0" smtClean="0">
                <a:solidFill>
                  <a:schemeClr val="tx2"/>
                </a:solidFill>
              </a:rPr>
              <a:t>wandelgids</a:t>
            </a:r>
          </a:p>
        </p:txBody>
      </p:sp>
      <p:graphicFrame>
        <p:nvGraphicFramePr>
          <p:cNvPr id="10" name="Grafiek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58039596"/>
              </p:ext>
            </p:extLst>
          </p:nvPr>
        </p:nvGraphicFramePr>
        <p:xfrm>
          <a:off x="539552" y="1679321"/>
          <a:ext cx="7712794" cy="36495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85635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75862" y="296063"/>
            <a:ext cx="8199826" cy="1012825"/>
          </a:xfrm>
        </p:spPr>
        <p:txBody>
          <a:bodyPr/>
          <a:lstStyle/>
          <a:p>
            <a:r>
              <a:rPr lang="nl-BE" sz="2800" dirty="0"/>
              <a:t>Tevredenheid over diverse aspecten</a:t>
            </a:r>
            <a:br>
              <a:rPr lang="nl-BE" sz="2800" dirty="0"/>
            </a:br>
            <a:r>
              <a:rPr lang="nl-BE" sz="2800" dirty="0" smtClean="0"/>
              <a:t>Begeleiders schoolgroepen</a:t>
            </a:r>
            <a:endParaRPr lang="nl-BE" sz="280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7DDB6-7220-424E-AE4F-ACD22D35549E}" type="slidenum">
              <a:rPr lang="nl-BE" smtClean="0">
                <a:solidFill>
                  <a:srgbClr val="4B575F"/>
                </a:solidFill>
              </a:rPr>
              <a:t>38</a:t>
            </a:fld>
            <a:endParaRPr lang="nl-BE" dirty="0">
              <a:solidFill>
                <a:srgbClr val="4B575F"/>
              </a:solidFill>
            </a:endParaRPr>
          </a:p>
        </p:txBody>
      </p:sp>
      <p:sp>
        <p:nvSpPr>
          <p:cNvPr id="6" name="Tekstvak 5"/>
          <p:cNvSpPr txBox="1"/>
          <p:nvPr/>
        </p:nvSpPr>
        <p:spPr>
          <a:xfrm>
            <a:off x="7308304" y="1340768"/>
            <a:ext cx="15841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1600" dirty="0" smtClean="0"/>
              <a:t>Score op 5</a:t>
            </a:r>
            <a:endParaRPr lang="nl-BE" sz="1600" dirty="0"/>
          </a:p>
        </p:txBody>
      </p:sp>
      <p:graphicFrame>
        <p:nvGraphicFramePr>
          <p:cNvPr id="11" name="Tabel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5378505"/>
              </p:ext>
            </p:extLst>
          </p:nvPr>
        </p:nvGraphicFramePr>
        <p:xfrm>
          <a:off x="7740352" y="1844824"/>
          <a:ext cx="1152128" cy="3383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2128"/>
              </a:tblGrid>
              <a:tr h="3312368">
                <a:tc>
                  <a:txBody>
                    <a:bodyPr/>
                    <a:lstStyle/>
                    <a:p>
                      <a:pPr algn="ctr"/>
                      <a:r>
                        <a:rPr lang="nl-BE" sz="2000" b="0" dirty="0" smtClean="0">
                          <a:solidFill>
                            <a:schemeClr val="tx1"/>
                          </a:solidFill>
                        </a:rPr>
                        <a:t>4,3</a:t>
                      </a:r>
                    </a:p>
                    <a:p>
                      <a:pPr algn="ctr"/>
                      <a:endParaRPr lang="nl-BE" sz="2000" b="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nl-BE" sz="2000" b="0" dirty="0" smtClean="0">
                          <a:solidFill>
                            <a:schemeClr val="tx1"/>
                          </a:solidFill>
                        </a:rPr>
                        <a:t>4,2</a:t>
                      </a:r>
                    </a:p>
                    <a:p>
                      <a:pPr algn="ctr"/>
                      <a:endParaRPr lang="nl-BE" sz="2000" b="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nl-BE" sz="2000" b="0" dirty="0" smtClean="0">
                          <a:solidFill>
                            <a:schemeClr val="tx1"/>
                          </a:solidFill>
                        </a:rPr>
                        <a:t>4,2</a:t>
                      </a:r>
                    </a:p>
                    <a:p>
                      <a:pPr algn="ctr"/>
                      <a:endParaRPr lang="nl-BE" sz="2000" b="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nl-BE" sz="2000" b="0" dirty="0" smtClean="0">
                          <a:solidFill>
                            <a:schemeClr val="tx1"/>
                          </a:solidFill>
                        </a:rPr>
                        <a:t>4,2</a:t>
                      </a:r>
                    </a:p>
                    <a:p>
                      <a:pPr algn="ctr"/>
                      <a:endParaRPr lang="nl-BE" sz="2000" b="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nl-BE" sz="2000" b="0" dirty="0" smtClean="0">
                          <a:solidFill>
                            <a:schemeClr val="tx1"/>
                          </a:solidFill>
                        </a:rPr>
                        <a:t>4,0</a:t>
                      </a:r>
                      <a:r>
                        <a:rPr lang="nl-BE" b="0" dirty="0" smtClean="0">
                          <a:solidFill>
                            <a:schemeClr val="tx1"/>
                          </a:solidFill>
                        </a:rPr>
                        <a:t/>
                      </a:r>
                      <a:br>
                        <a:rPr lang="nl-BE" b="0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nl-BE" b="0" dirty="0" smtClean="0">
                          <a:solidFill>
                            <a:schemeClr val="tx1"/>
                          </a:solidFill>
                        </a:rPr>
                        <a:t/>
                      </a:r>
                      <a:br>
                        <a:rPr lang="nl-BE" b="0" dirty="0" smtClean="0">
                          <a:solidFill>
                            <a:schemeClr val="tx1"/>
                          </a:solidFill>
                        </a:rPr>
                      </a:br>
                      <a:endParaRPr lang="nl-BE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</a:tr>
            </a:tbl>
          </a:graphicData>
        </a:graphic>
      </p:graphicFrame>
      <p:sp>
        <p:nvSpPr>
          <p:cNvPr id="14" name="Tekstvak 13"/>
          <p:cNvSpPr txBox="1"/>
          <p:nvPr/>
        </p:nvSpPr>
        <p:spPr>
          <a:xfrm>
            <a:off x="475862" y="5497506"/>
            <a:ext cx="86492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nl-BE" dirty="0" smtClean="0"/>
              <a:t>Scholen ook iets minder tevreden over </a:t>
            </a:r>
            <a:r>
              <a:rPr lang="nl-BE" dirty="0" smtClean="0">
                <a:solidFill>
                  <a:schemeClr val="tx2"/>
                </a:solidFill>
              </a:rPr>
              <a:t>wandelgids</a:t>
            </a:r>
            <a:endParaRPr lang="nl-BE" dirty="0"/>
          </a:p>
        </p:txBody>
      </p:sp>
      <p:graphicFrame>
        <p:nvGraphicFramePr>
          <p:cNvPr id="8" name="Grafiek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85549562"/>
              </p:ext>
            </p:extLst>
          </p:nvPr>
        </p:nvGraphicFramePr>
        <p:xfrm>
          <a:off x="323528" y="1556792"/>
          <a:ext cx="7704856" cy="39407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91128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0642" y="279623"/>
            <a:ext cx="8199826" cy="1012825"/>
          </a:xfrm>
        </p:spPr>
        <p:txBody>
          <a:bodyPr/>
          <a:lstStyle/>
          <a:p>
            <a:r>
              <a:rPr lang="nl-BE" sz="2800" dirty="0" smtClean="0"/>
              <a:t>Meeste bezoekers willen </a:t>
            </a:r>
            <a:br>
              <a:rPr lang="nl-BE" sz="2800" dirty="0" smtClean="0"/>
            </a:br>
            <a:r>
              <a:rPr lang="nl-BE" sz="2800" dirty="0" smtClean="0"/>
              <a:t>TT</a:t>
            </a:r>
            <a:r>
              <a:rPr lang="nl-BE" sz="2800" dirty="0"/>
              <a:t> </a:t>
            </a:r>
            <a:r>
              <a:rPr lang="nl-BE" sz="2800" dirty="0" smtClean="0"/>
              <a:t>positief aanbevelen</a:t>
            </a:r>
            <a:endParaRPr lang="nl-BE" sz="280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7DDB6-7220-424E-AE4F-ACD22D35549E}" type="slidenum">
              <a:rPr lang="nl-BE" smtClean="0">
                <a:solidFill>
                  <a:srgbClr val="49555D"/>
                </a:solidFill>
              </a:rPr>
              <a:t>39</a:t>
            </a:fld>
            <a:endParaRPr lang="nl-BE" dirty="0">
              <a:solidFill>
                <a:srgbClr val="49555D"/>
              </a:solidFill>
            </a:endParaRPr>
          </a:p>
        </p:txBody>
      </p:sp>
      <p:sp>
        <p:nvSpPr>
          <p:cNvPr id="6" name="Tekstvak 5"/>
          <p:cNvSpPr txBox="1"/>
          <p:nvPr/>
        </p:nvSpPr>
        <p:spPr>
          <a:xfrm>
            <a:off x="500642" y="4941168"/>
            <a:ext cx="8199826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nl-BE" sz="1700" dirty="0" smtClean="0"/>
              <a:t>77% van bezoekers zou de tentoonstelling </a:t>
            </a:r>
            <a:r>
              <a:rPr lang="nl-BE" sz="1700" dirty="0" smtClean="0">
                <a:solidFill>
                  <a:srgbClr val="A40133"/>
                </a:solidFill>
              </a:rPr>
              <a:t>zeker en vast aanbevelen</a:t>
            </a:r>
            <a:r>
              <a:rPr lang="nl-BE" sz="1700" dirty="0" smtClean="0">
                <a:solidFill>
                  <a:srgbClr val="4B575F"/>
                </a:solidFill>
              </a:rPr>
              <a:t> aan vrienden en familie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nl-BE" sz="1700" dirty="0" smtClean="0"/>
              <a:t>87% van de begeleiders van </a:t>
            </a:r>
            <a:r>
              <a:rPr lang="nl-BE" sz="1700" dirty="0" smtClean="0">
                <a:solidFill>
                  <a:srgbClr val="A40133"/>
                </a:solidFill>
              </a:rPr>
              <a:t>schoolgroepen</a:t>
            </a:r>
            <a:r>
              <a:rPr lang="nl-BE" sz="1700" dirty="0" smtClean="0"/>
              <a:t> hadden de intentie om TT aan te bevelen aan </a:t>
            </a:r>
            <a:r>
              <a:rPr lang="nl-BE" sz="1700" dirty="0" smtClean="0">
                <a:solidFill>
                  <a:schemeClr val="tx2"/>
                </a:solidFill>
              </a:rPr>
              <a:t>vrienden en familie </a:t>
            </a:r>
            <a:r>
              <a:rPr lang="nl-BE" sz="1700" dirty="0" smtClean="0"/>
              <a:t>en 92% wou de TT aanbevelen aan </a:t>
            </a:r>
            <a:r>
              <a:rPr lang="nl-BE" sz="1700" dirty="0" smtClean="0">
                <a:solidFill>
                  <a:schemeClr val="tx2"/>
                </a:solidFill>
              </a:rPr>
              <a:t>collega leerkrachten</a:t>
            </a:r>
            <a:endParaRPr lang="nl-BE" sz="1700" dirty="0">
              <a:solidFill>
                <a:schemeClr val="tx2"/>
              </a:solidFill>
            </a:endParaRPr>
          </a:p>
        </p:txBody>
      </p:sp>
      <p:graphicFrame>
        <p:nvGraphicFramePr>
          <p:cNvPr id="9" name="Tijdelijke aanduiding voor inhoud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60141024"/>
              </p:ext>
            </p:extLst>
          </p:nvPr>
        </p:nvGraphicFramePr>
        <p:xfrm>
          <a:off x="323528" y="1592263"/>
          <a:ext cx="8342635" cy="32768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10" name="Rechte verbindingslijn 9"/>
          <p:cNvCxnSpPr/>
          <p:nvPr/>
        </p:nvCxnSpPr>
        <p:spPr>
          <a:xfrm>
            <a:off x="475862" y="2348880"/>
            <a:ext cx="812858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kstvak 10"/>
          <p:cNvSpPr txBox="1"/>
          <p:nvPr/>
        </p:nvSpPr>
        <p:spPr>
          <a:xfrm>
            <a:off x="5580112" y="1232971"/>
            <a:ext cx="31675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BE" sz="1200" dirty="0" smtClean="0"/>
              <a:t>In %  respondenten</a:t>
            </a:r>
            <a:endParaRPr lang="nl-BE" sz="1200" dirty="0"/>
          </a:p>
        </p:txBody>
      </p:sp>
    </p:spTree>
    <p:extLst>
      <p:ext uri="{BB962C8B-B14F-4D97-AF65-F5344CB8AC3E}">
        <p14:creationId xmlns:p14="http://schemas.microsoft.com/office/powerpoint/2010/main" val="482927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36" y="548680"/>
            <a:ext cx="8199826" cy="1012825"/>
          </a:xfrm>
        </p:spPr>
        <p:txBody>
          <a:bodyPr/>
          <a:lstStyle/>
          <a:p>
            <a:r>
              <a:rPr lang="nl-BE" sz="2800" dirty="0" smtClean="0"/>
              <a:t>Bijna 100 000 bezoekers aan tentoonstelling</a:t>
            </a:r>
            <a:endParaRPr lang="nl-BE" sz="2800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7DDB6-7220-424E-AE4F-ACD22D35549E}" type="slidenum">
              <a:rPr lang="nl-BE" smtClean="0">
                <a:solidFill>
                  <a:srgbClr val="4B575F"/>
                </a:solidFill>
              </a:rPr>
              <a:t>4</a:t>
            </a:fld>
            <a:endParaRPr lang="nl-BE" dirty="0">
              <a:solidFill>
                <a:srgbClr val="4B575F"/>
              </a:solidFill>
            </a:endParaRPr>
          </a:p>
        </p:txBody>
      </p:sp>
      <p:graphicFrame>
        <p:nvGraphicFramePr>
          <p:cNvPr id="8" name="Tijdelijke aanduiding voor inhoud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99609453"/>
              </p:ext>
            </p:extLst>
          </p:nvPr>
        </p:nvGraphicFramePr>
        <p:xfrm>
          <a:off x="395536" y="1313164"/>
          <a:ext cx="8188325" cy="32138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kstvak 2"/>
          <p:cNvSpPr txBox="1"/>
          <p:nvPr/>
        </p:nvSpPr>
        <p:spPr>
          <a:xfrm>
            <a:off x="370781" y="4743479"/>
            <a:ext cx="842493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nl-BE" dirty="0">
                <a:solidFill>
                  <a:schemeClr val="tx2"/>
                </a:solidFill>
              </a:rPr>
              <a:t>97 599 bezoekers </a:t>
            </a:r>
            <a:r>
              <a:rPr lang="nl-BE" dirty="0"/>
              <a:t>bezochten de tentoonstelling na een bezoek </a:t>
            </a:r>
            <a:r>
              <a:rPr lang="nl-BE" dirty="0" smtClean="0"/>
              <a:t>aan </a:t>
            </a:r>
            <a:r>
              <a:rPr lang="nl-BE" dirty="0"/>
              <a:t>het IFFM  </a:t>
            </a:r>
            <a:r>
              <a:rPr lang="nl-BE" dirty="0" smtClean="0"/>
              <a:t>of meer </a:t>
            </a:r>
            <a:r>
              <a:rPr lang="nl-BE" dirty="0"/>
              <a:t>dan een derde van de IFFM bezoekers (37%) in die periode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nl-BE" dirty="0" smtClean="0"/>
              <a:t>Piek van </a:t>
            </a:r>
            <a:r>
              <a:rPr lang="nl-BE" dirty="0">
                <a:solidFill>
                  <a:schemeClr val="tx2"/>
                </a:solidFill>
              </a:rPr>
              <a:t>20 000 bezoekers </a:t>
            </a:r>
            <a:r>
              <a:rPr lang="nl-BE" dirty="0" smtClean="0"/>
              <a:t>in mei 2014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nl-BE" dirty="0">
                <a:solidFill>
                  <a:schemeClr val="tx2"/>
                </a:solidFill>
              </a:rPr>
              <a:t>Dagen met boven 1 000 bezoekers</a:t>
            </a:r>
            <a:r>
              <a:rPr lang="nl-BE" dirty="0" smtClean="0"/>
              <a:t>: 1 nov, 11 nov, 26 april en 2 mei</a:t>
            </a:r>
          </a:p>
        </p:txBody>
      </p:sp>
    </p:spTree>
    <p:extLst>
      <p:ext uri="{BB962C8B-B14F-4D97-AF65-F5344CB8AC3E}">
        <p14:creationId xmlns:p14="http://schemas.microsoft.com/office/powerpoint/2010/main" val="1579066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75862" y="476672"/>
            <a:ext cx="8199826" cy="1012825"/>
          </a:xfrm>
        </p:spPr>
        <p:txBody>
          <a:bodyPr/>
          <a:lstStyle/>
          <a:p>
            <a:r>
              <a:rPr lang="nl-BE" sz="2600" dirty="0">
                <a:solidFill>
                  <a:srgbClr val="4B575F"/>
                </a:solidFill>
              </a:rPr>
              <a:t>4</a:t>
            </a:r>
            <a:r>
              <a:rPr lang="nl-BE" sz="2600" dirty="0" smtClean="0">
                <a:solidFill>
                  <a:srgbClr val="4B575F"/>
                </a:solidFill>
              </a:rPr>
              <a:t> doelstellingen rond TT Oorlog en Trauma</a:t>
            </a:r>
            <a:endParaRPr lang="nl-BE" sz="2600" dirty="0">
              <a:solidFill>
                <a:srgbClr val="4B575F"/>
              </a:solidFill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7DDB6-7220-424E-AE4F-ACD22D35549E}" type="slidenum">
              <a:rPr lang="nl-BE" smtClean="0">
                <a:solidFill>
                  <a:srgbClr val="49555D"/>
                </a:solidFill>
              </a:rPr>
              <a:t>40</a:t>
            </a:fld>
            <a:endParaRPr lang="nl-BE" dirty="0">
              <a:solidFill>
                <a:srgbClr val="49555D"/>
              </a:solidFill>
            </a:endParaRPr>
          </a:p>
        </p:txBody>
      </p:sp>
      <p:sp>
        <p:nvSpPr>
          <p:cNvPr id="6" name="Tekstvak 5"/>
          <p:cNvSpPr txBox="1"/>
          <p:nvPr/>
        </p:nvSpPr>
        <p:spPr>
          <a:xfrm>
            <a:off x="395536" y="5205144"/>
            <a:ext cx="81402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nl-BE" dirty="0" smtClean="0"/>
              <a:t>Tentoonstelling slaagde in de 4 doelstellingen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nl-BE" dirty="0" smtClean="0"/>
              <a:t>Inzicht in </a:t>
            </a:r>
            <a:r>
              <a:rPr lang="nl-BE" dirty="0" smtClean="0">
                <a:solidFill>
                  <a:schemeClr val="tx2"/>
                </a:solidFill>
              </a:rPr>
              <a:t>belang van individueel engagement </a:t>
            </a:r>
            <a:r>
              <a:rPr lang="nl-BE" dirty="0" smtClean="0"/>
              <a:t>werd</a:t>
            </a:r>
            <a:r>
              <a:rPr lang="nl-BE" dirty="0" smtClean="0">
                <a:solidFill>
                  <a:schemeClr val="tx2"/>
                </a:solidFill>
              </a:rPr>
              <a:t> </a:t>
            </a:r>
            <a:r>
              <a:rPr lang="nl-BE" dirty="0" smtClean="0"/>
              <a:t>iets minder aangevoeld</a:t>
            </a:r>
            <a:endParaRPr lang="nl-BE" dirty="0"/>
          </a:p>
        </p:txBody>
      </p:sp>
      <p:graphicFrame>
        <p:nvGraphicFramePr>
          <p:cNvPr id="9" name="Tijdelijke aanduiding voor inhoud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85963866"/>
              </p:ext>
            </p:extLst>
          </p:nvPr>
        </p:nvGraphicFramePr>
        <p:xfrm>
          <a:off x="320097" y="1391165"/>
          <a:ext cx="8427599" cy="34929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kstvak 9"/>
          <p:cNvSpPr txBox="1"/>
          <p:nvPr/>
        </p:nvSpPr>
        <p:spPr>
          <a:xfrm>
            <a:off x="5580112" y="1232971"/>
            <a:ext cx="31675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BE" sz="1200" dirty="0" smtClean="0"/>
              <a:t>In %  respondenten (n=641)</a:t>
            </a:r>
            <a:endParaRPr lang="nl-BE" sz="1200" dirty="0"/>
          </a:p>
        </p:txBody>
      </p:sp>
    </p:spTree>
    <p:extLst>
      <p:ext uri="{BB962C8B-B14F-4D97-AF65-F5344CB8AC3E}">
        <p14:creationId xmlns:p14="http://schemas.microsoft.com/office/powerpoint/2010/main" val="1480899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75862" y="435518"/>
            <a:ext cx="8199826" cy="1012825"/>
          </a:xfrm>
        </p:spPr>
        <p:txBody>
          <a:bodyPr/>
          <a:lstStyle/>
          <a:p>
            <a:r>
              <a:rPr lang="nl-BE" sz="2800" dirty="0" smtClean="0"/>
              <a:t>Aanzet tot bezoek aan andere sites </a:t>
            </a:r>
            <a:endParaRPr lang="nl-BE" sz="280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7DDB6-7220-424E-AE4F-ACD22D35549E}" type="slidenum">
              <a:rPr lang="nl-BE" smtClean="0">
                <a:solidFill>
                  <a:srgbClr val="49555D"/>
                </a:solidFill>
              </a:rPr>
              <a:t>41</a:t>
            </a:fld>
            <a:endParaRPr lang="nl-BE" dirty="0">
              <a:solidFill>
                <a:srgbClr val="49555D"/>
              </a:solidFill>
            </a:endParaRPr>
          </a:p>
        </p:txBody>
      </p:sp>
      <p:sp>
        <p:nvSpPr>
          <p:cNvPr id="6" name="Tekstvak 5"/>
          <p:cNvSpPr txBox="1"/>
          <p:nvPr/>
        </p:nvSpPr>
        <p:spPr>
          <a:xfrm>
            <a:off x="539552" y="4845750"/>
            <a:ext cx="8199826" cy="11849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nl-BE" dirty="0" smtClean="0"/>
              <a:t>Bijna alle bezoekers vinden </a:t>
            </a:r>
            <a:r>
              <a:rPr lang="nl-BE" dirty="0"/>
              <a:t>dat een bezoek aan de tentoonstelling </a:t>
            </a:r>
            <a:r>
              <a:rPr lang="nl-BE" dirty="0">
                <a:solidFill>
                  <a:srgbClr val="A40133"/>
                </a:solidFill>
              </a:rPr>
              <a:t>aanzet</a:t>
            </a:r>
            <a:r>
              <a:rPr lang="nl-BE" dirty="0"/>
              <a:t> </a:t>
            </a:r>
            <a:r>
              <a:rPr lang="nl-BE" dirty="0">
                <a:solidFill>
                  <a:srgbClr val="A40133"/>
                </a:solidFill>
              </a:rPr>
              <a:t>om andere </a:t>
            </a:r>
            <a:r>
              <a:rPr lang="nl-BE" dirty="0" smtClean="0">
                <a:solidFill>
                  <a:srgbClr val="A40133"/>
                </a:solidFill>
              </a:rPr>
              <a:t>WOI-sites </a:t>
            </a:r>
            <a:r>
              <a:rPr lang="nl-BE" dirty="0">
                <a:solidFill>
                  <a:srgbClr val="A40133"/>
                </a:solidFill>
              </a:rPr>
              <a:t>in de Westhoek te </a:t>
            </a:r>
            <a:r>
              <a:rPr lang="nl-BE" dirty="0" smtClean="0">
                <a:solidFill>
                  <a:srgbClr val="A40133"/>
                </a:solidFill>
              </a:rPr>
              <a:t>bezoeken</a:t>
            </a:r>
            <a:endParaRPr lang="nl-BE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nl-BE" dirty="0" smtClean="0"/>
              <a:t>Deelnemers aan groepsbezoeken vinden dit nog iets meer</a:t>
            </a:r>
            <a:endParaRPr lang="nl-BE" dirty="0" smtClean="0">
              <a:solidFill>
                <a:srgbClr val="C000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nl-BE" sz="1700" dirty="0"/>
          </a:p>
        </p:txBody>
      </p:sp>
      <p:graphicFrame>
        <p:nvGraphicFramePr>
          <p:cNvPr id="9" name="Tijdelijke aanduiding voor inhoud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14370611"/>
              </p:ext>
            </p:extLst>
          </p:nvPr>
        </p:nvGraphicFramePr>
        <p:xfrm>
          <a:off x="477838" y="1592263"/>
          <a:ext cx="8188325" cy="30608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kstvak 9"/>
          <p:cNvSpPr txBox="1"/>
          <p:nvPr/>
        </p:nvSpPr>
        <p:spPr>
          <a:xfrm>
            <a:off x="5580112" y="1232971"/>
            <a:ext cx="31675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BE" sz="1400" dirty="0" smtClean="0"/>
              <a:t>In %  respondenten</a:t>
            </a:r>
            <a:endParaRPr lang="nl-BE" sz="1400" dirty="0"/>
          </a:p>
        </p:txBody>
      </p:sp>
      <p:cxnSp>
        <p:nvCxnSpPr>
          <p:cNvPr id="11" name="Rechte verbindingslijn 10"/>
          <p:cNvCxnSpPr/>
          <p:nvPr/>
        </p:nvCxnSpPr>
        <p:spPr>
          <a:xfrm>
            <a:off x="475862" y="2348880"/>
            <a:ext cx="812858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476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z="2800" dirty="0"/>
              <a:t>Sites waarin men geïnteresseerd </a:t>
            </a:r>
            <a:r>
              <a:rPr lang="nl-BE" sz="2800" dirty="0" smtClean="0"/>
              <a:t>is</a:t>
            </a:r>
            <a:endParaRPr lang="nl-BE" sz="280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7DDB6-7220-424E-AE4F-ACD22D35549E}" type="slidenum">
              <a:rPr lang="nl-BE" smtClean="0"/>
              <a:t>42</a:t>
            </a:fld>
            <a:endParaRPr lang="nl-BE"/>
          </a:p>
        </p:txBody>
      </p:sp>
      <p:graphicFrame>
        <p:nvGraphicFramePr>
          <p:cNvPr id="5" name="Tijdelijke aanduiding voor inhoud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88227766"/>
              </p:ext>
            </p:extLst>
          </p:nvPr>
        </p:nvGraphicFramePr>
        <p:xfrm>
          <a:off x="477838" y="1592263"/>
          <a:ext cx="8188325" cy="35649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kstvak 5"/>
          <p:cNvSpPr txBox="1"/>
          <p:nvPr/>
        </p:nvSpPr>
        <p:spPr>
          <a:xfrm>
            <a:off x="475862" y="5480039"/>
            <a:ext cx="79845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nl-BE" dirty="0" smtClean="0">
                <a:solidFill>
                  <a:srgbClr val="4B575F"/>
                </a:solidFill>
              </a:rPr>
              <a:t>De tentoonstelling wekte de intentie om een bezoek te brengen aan </a:t>
            </a:r>
            <a:r>
              <a:rPr lang="nl-BE" dirty="0" smtClean="0">
                <a:solidFill>
                  <a:schemeClr val="tx2"/>
                </a:solidFill>
              </a:rPr>
              <a:t>Hill 60</a:t>
            </a:r>
            <a:r>
              <a:rPr lang="nl-BE" dirty="0">
                <a:solidFill>
                  <a:schemeClr val="tx2"/>
                </a:solidFill>
              </a:rPr>
              <a:t> </a:t>
            </a:r>
            <a:r>
              <a:rPr lang="nl-BE" dirty="0" smtClean="0"/>
              <a:t>en aan </a:t>
            </a:r>
            <a:r>
              <a:rPr lang="nl-BE" dirty="0" err="1" smtClean="0">
                <a:solidFill>
                  <a:schemeClr val="tx2"/>
                </a:solidFill>
              </a:rPr>
              <a:t>Lyssenthoek</a:t>
            </a:r>
            <a:r>
              <a:rPr lang="nl-BE" dirty="0" smtClean="0">
                <a:solidFill>
                  <a:schemeClr val="tx2"/>
                </a:solidFill>
              </a:rPr>
              <a:t> </a:t>
            </a:r>
            <a:r>
              <a:rPr lang="nl-BE" dirty="0" smtClean="0"/>
              <a:t>maar ook aan </a:t>
            </a:r>
            <a:r>
              <a:rPr lang="nl-BE" dirty="0" smtClean="0">
                <a:solidFill>
                  <a:schemeClr val="tx2"/>
                </a:solidFill>
              </a:rPr>
              <a:t>niet gepreciseerde andere WOI sites in de Westhoek</a:t>
            </a:r>
            <a:endParaRPr lang="nl-BE" dirty="0">
              <a:solidFill>
                <a:schemeClr val="tx2"/>
              </a:solidFill>
            </a:endParaRPr>
          </a:p>
        </p:txBody>
      </p:sp>
      <p:sp>
        <p:nvSpPr>
          <p:cNvPr id="7" name="Tekstvak 6"/>
          <p:cNvSpPr txBox="1"/>
          <p:nvPr/>
        </p:nvSpPr>
        <p:spPr>
          <a:xfrm>
            <a:off x="475862" y="1324869"/>
            <a:ext cx="83415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BE" sz="1200" dirty="0" smtClean="0"/>
              <a:t>In % respondenten die aangeven aangezet te worden tot bezoek andere site</a:t>
            </a:r>
            <a:endParaRPr lang="nl-BE" sz="1200" dirty="0"/>
          </a:p>
        </p:txBody>
      </p:sp>
    </p:spTree>
    <p:extLst>
      <p:ext uri="{BB962C8B-B14F-4D97-AF65-F5344CB8AC3E}">
        <p14:creationId xmlns:p14="http://schemas.microsoft.com/office/powerpoint/2010/main" val="395960385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75862" y="682428"/>
            <a:ext cx="8199826" cy="1012825"/>
          </a:xfrm>
        </p:spPr>
        <p:txBody>
          <a:bodyPr/>
          <a:lstStyle/>
          <a:p>
            <a:r>
              <a:rPr lang="nl-BE" sz="2800" dirty="0" smtClean="0"/>
              <a:t>Sites waarin men geïnteresseerd is</a:t>
            </a:r>
            <a:r>
              <a:rPr lang="nl-BE" sz="2800" dirty="0"/>
              <a:t/>
            </a:r>
            <a:br>
              <a:rPr lang="nl-BE" sz="2800" dirty="0"/>
            </a:br>
            <a:endParaRPr lang="nl-BE" sz="280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7DDB6-7220-424E-AE4F-ACD22D35549E}" type="slidenum">
              <a:rPr lang="nl-BE" smtClean="0">
                <a:solidFill>
                  <a:srgbClr val="49555D"/>
                </a:solidFill>
              </a:rPr>
              <a:t>43</a:t>
            </a:fld>
            <a:endParaRPr lang="nl-BE" dirty="0">
              <a:solidFill>
                <a:srgbClr val="49555D"/>
              </a:solidFill>
            </a:endParaRPr>
          </a:p>
        </p:txBody>
      </p:sp>
      <p:graphicFrame>
        <p:nvGraphicFramePr>
          <p:cNvPr id="5" name="Tijdelijke aanduiding voor inhoud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31406986"/>
              </p:ext>
            </p:extLst>
          </p:nvPr>
        </p:nvGraphicFramePr>
        <p:xfrm>
          <a:off x="487363" y="1484783"/>
          <a:ext cx="8188325" cy="43924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kstvak 5"/>
          <p:cNvSpPr txBox="1"/>
          <p:nvPr/>
        </p:nvSpPr>
        <p:spPr>
          <a:xfrm>
            <a:off x="475862" y="5790152"/>
            <a:ext cx="83438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nl-BE" dirty="0" smtClean="0"/>
              <a:t>Weinig onderscheid onder type bezoekers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nl-BE" dirty="0" smtClean="0"/>
              <a:t>Schoolgroepen iets meer nog andere WOI sites</a:t>
            </a:r>
            <a:endParaRPr lang="nl-BE" dirty="0"/>
          </a:p>
        </p:txBody>
      </p:sp>
      <p:sp>
        <p:nvSpPr>
          <p:cNvPr id="7" name="Tekstvak 6"/>
          <p:cNvSpPr txBox="1"/>
          <p:nvPr/>
        </p:nvSpPr>
        <p:spPr>
          <a:xfrm>
            <a:off x="475862" y="1324869"/>
            <a:ext cx="83415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BE" sz="1200" dirty="0" smtClean="0"/>
              <a:t>In % respondenten die aangeven aangezet te worden tot bezoek andere site</a:t>
            </a:r>
            <a:endParaRPr lang="nl-BE" sz="1200" dirty="0"/>
          </a:p>
        </p:txBody>
      </p:sp>
    </p:spTree>
    <p:extLst>
      <p:ext uri="{BB962C8B-B14F-4D97-AF65-F5344CB8AC3E}">
        <p14:creationId xmlns:p14="http://schemas.microsoft.com/office/powerpoint/2010/main" val="72131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7DDB6-7220-424E-AE4F-ACD22D35549E}" type="slidenum">
              <a:rPr lang="nl-BE" smtClean="0"/>
              <a:t>44</a:t>
            </a:fld>
            <a:endParaRPr lang="nl-BE"/>
          </a:p>
        </p:txBody>
      </p:sp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475862" y="682428"/>
            <a:ext cx="8199826" cy="1012825"/>
          </a:xfrm>
        </p:spPr>
        <p:txBody>
          <a:bodyPr/>
          <a:lstStyle/>
          <a:p>
            <a:r>
              <a:rPr lang="nl-BE" sz="2800" dirty="0" smtClean="0"/>
              <a:t>Sites waarin men geïnteresseerd is</a:t>
            </a:r>
            <a:r>
              <a:rPr lang="nl-BE" sz="2800" dirty="0"/>
              <a:t/>
            </a:r>
            <a:br>
              <a:rPr lang="nl-BE" sz="2800" dirty="0"/>
            </a:br>
            <a:endParaRPr lang="nl-BE" sz="2800" dirty="0"/>
          </a:p>
        </p:txBody>
      </p:sp>
      <p:sp>
        <p:nvSpPr>
          <p:cNvPr id="8" name="Tekstvak 7"/>
          <p:cNvSpPr txBox="1"/>
          <p:nvPr/>
        </p:nvSpPr>
        <p:spPr>
          <a:xfrm>
            <a:off x="578574" y="5804256"/>
            <a:ext cx="81361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nl-BE" dirty="0" smtClean="0"/>
              <a:t>Britten meer geïnteresseerd om </a:t>
            </a:r>
            <a:r>
              <a:rPr lang="nl-BE" dirty="0" smtClean="0">
                <a:solidFill>
                  <a:schemeClr val="tx2"/>
                </a:solidFill>
              </a:rPr>
              <a:t>Hill 60 </a:t>
            </a:r>
            <a:r>
              <a:rPr lang="nl-BE" dirty="0" smtClean="0"/>
              <a:t>te bezoeken</a:t>
            </a:r>
          </a:p>
          <a:p>
            <a:r>
              <a:rPr lang="nl-BE" dirty="0" smtClean="0"/>
              <a:t> </a:t>
            </a:r>
            <a:endParaRPr lang="nl-BE" dirty="0"/>
          </a:p>
        </p:txBody>
      </p:sp>
      <p:sp>
        <p:nvSpPr>
          <p:cNvPr id="9" name="Tekstvak 8"/>
          <p:cNvSpPr txBox="1"/>
          <p:nvPr/>
        </p:nvSpPr>
        <p:spPr>
          <a:xfrm>
            <a:off x="475862" y="1324869"/>
            <a:ext cx="83415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BE" sz="1200" dirty="0" smtClean="0"/>
              <a:t>In % respondenten die aangeven aangezet te worden tot bezoek andere site</a:t>
            </a:r>
            <a:endParaRPr lang="nl-BE" sz="1200" dirty="0"/>
          </a:p>
        </p:txBody>
      </p:sp>
      <p:graphicFrame>
        <p:nvGraphicFramePr>
          <p:cNvPr id="10" name="Tijdelijke aanduiding voor inhoud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54762776"/>
              </p:ext>
            </p:extLst>
          </p:nvPr>
        </p:nvGraphicFramePr>
        <p:xfrm>
          <a:off x="477838" y="1592263"/>
          <a:ext cx="8188325" cy="40261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6724965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75862" y="445043"/>
            <a:ext cx="8199826" cy="1012825"/>
          </a:xfrm>
        </p:spPr>
        <p:txBody>
          <a:bodyPr/>
          <a:lstStyle/>
          <a:p>
            <a:r>
              <a:rPr lang="nl-BE" sz="2800" dirty="0" smtClean="0">
                <a:solidFill>
                  <a:srgbClr val="49555D"/>
                </a:solidFill>
              </a:rPr>
              <a:t>Eerder bezoek museum aan dr. </a:t>
            </a:r>
            <a:r>
              <a:rPr lang="nl-BE" sz="2800" dirty="0" err="1" smtClean="0">
                <a:solidFill>
                  <a:srgbClr val="49555D"/>
                </a:solidFill>
              </a:rPr>
              <a:t>Guislain</a:t>
            </a:r>
            <a:endParaRPr lang="nl-BE" sz="280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7DDB6-7220-424E-AE4F-ACD22D35549E}" type="slidenum">
              <a:rPr lang="nl-BE" smtClean="0">
                <a:solidFill>
                  <a:srgbClr val="49555D"/>
                </a:solidFill>
              </a:rPr>
              <a:t>45</a:t>
            </a:fld>
            <a:endParaRPr lang="nl-BE" dirty="0">
              <a:solidFill>
                <a:srgbClr val="49555D"/>
              </a:solidFill>
            </a:endParaRPr>
          </a:p>
        </p:txBody>
      </p:sp>
      <p:sp>
        <p:nvSpPr>
          <p:cNvPr id="7" name="Tekstvak 6"/>
          <p:cNvSpPr txBox="1"/>
          <p:nvPr/>
        </p:nvSpPr>
        <p:spPr>
          <a:xfrm>
            <a:off x="539552" y="4869160"/>
            <a:ext cx="82730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nl-BE" dirty="0" smtClean="0"/>
              <a:t>De meeste bezoekers hadden het museum dr. </a:t>
            </a:r>
            <a:r>
              <a:rPr lang="nl-BE" dirty="0" err="1" smtClean="0"/>
              <a:t>Guislain</a:t>
            </a:r>
            <a:r>
              <a:rPr lang="nl-BE" dirty="0"/>
              <a:t> </a:t>
            </a:r>
            <a:r>
              <a:rPr lang="nl-BE" dirty="0" smtClean="0"/>
              <a:t>nog </a:t>
            </a:r>
            <a:r>
              <a:rPr lang="nl-BE" dirty="0" smtClean="0">
                <a:solidFill>
                  <a:srgbClr val="A40133"/>
                </a:solidFill>
              </a:rPr>
              <a:t>niet</a:t>
            </a:r>
            <a:r>
              <a:rPr lang="nl-BE" dirty="0" smtClean="0"/>
              <a:t> bezocht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nl-BE" dirty="0" smtClean="0"/>
              <a:t>Het museum werd het minst bezocht door </a:t>
            </a:r>
            <a:r>
              <a:rPr lang="nl-BE" dirty="0" smtClean="0">
                <a:solidFill>
                  <a:srgbClr val="A40133"/>
                </a:solidFill>
              </a:rPr>
              <a:t>bezoekers in groepsverband</a:t>
            </a:r>
          </a:p>
        </p:txBody>
      </p:sp>
      <p:graphicFrame>
        <p:nvGraphicFramePr>
          <p:cNvPr id="8" name="Tijdelijke aanduiding voor inhoud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99573667"/>
              </p:ext>
            </p:extLst>
          </p:nvPr>
        </p:nvGraphicFramePr>
        <p:xfrm>
          <a:off x="477838" y="1592263"/>
          <a:ext cx="8188325" cy="33489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kstvak 9"/>
          <p:cNvSpPr txBox="1"/>
          <p:nvPr/>
        </p:nvSpPr>
        <p:spPr>
          <a:xfrm>
            <a:off x="5580112" y="1232971"/>
            <a:ext cx="31675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BE" sz="1200" dirty="0" smtClean="0"/>
              <a:t>In % bezoekers</a:t>
            </a:r>
            <a:endParaRPr lang="nl-BE" sz="1200" dirty="0"/>
          </a:p>
        </p:txBody>
      </p:sp>
      <p:cxnSp>
        <p:nvCxnSpPr>
          <p:cNvPr id="13" name="Rechte verbindingslijn 12"/>
          <p:cNvCxnSpPr/>
          <p:nvPr/>
        </p:nvCxnSpPr>
        <p:spPr>
          <a:xfrm>
            <a:off x="323528" y="2420888"/>
            <a:ext cx="835216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5036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75862" y="290154"/>
            <a:ext cx="8199826" cy="1012825"/>
          </a:xfrm>
        </p:spPr>
        <p:txBody>
          <a:bodyPr/>
          <a:lstStyle/>
          <a:p>
            <a:r>
              <a:rPr lang="nl-BE" sz="2800" dirty="0" smtClean="0"/>
              <a:t>Intentie voor toekomstig bezoek </a:t>
            </a:r>
            <a:br>
              <a:rPr lang="nl-BE" sz="2800" dirty="0" smtClean="0"/>
            </a:br>
            <a:r>
              <a:rPr lang="nl-BE" sz="2800" dirty="0" smtClean="0"/>
              <a:t>aan museum dr. </a:t>
            </a:r>
            <a:r>
              <a:rPr lang="nl-BE" sz="2800" dirty="0" err="1" smtClean="0"/>
              <a:t>Guislain</a:t>
            </a:r>
            <a:endParaRPr lang="nl-BE" sz="280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7DDB6-7220-424E-AE4F-ACD22D35549E}" type="slidenum">
              <a:rPr lang="nl-BE" smtClean="0">
                <a:solidFill>
                  <a:srgbClr val="49555D"/>
                </a:solidFill>
              </a:rPr>
              <a:t>46</a:t>
            </a:fld>
            <a:endParaRPr lang="nl-BE" dirty="0">
              <a:solidFill>
                <a:srgbClr val="49555D"/>
              </a:solidFill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547870" y="4832834"/>
            <a:ext cx="81998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nl-BE" dirty="0" smtClean="0"/>
              <a:t>Bij de individuele bezoekers was </a:t>
            </a:r>
            <a:r>
              <a:rPr lang="nl-BE" dirty="0" smtClean="0">
                <a:solidFill>
                  <a:schemeClr val="tx2"/>
                </a:solidFill>
              </a:rPr>
              <a:t>12% </a:t>
            </a:r>
            <a:r>
              <a:rPr lang="nl-BE" dirty="0">
                <a:solidFill>
                  <a:schemeClr val="tx2"/>
                </a:solidFill>
              </a:rPr>
              <a:t>zeker </a:t>
            </a:r>
            <a:r>
              <a:rPr lang="nl-BE" dirty="0"/>
              <a:t>en </a:t>
            </a:r>
            <a:r>
              <a:rPr lang="nl-BE" dirty="0">
                <a:solidFill>
                  <a:schemeClr val="tx2"/>
                </a:solidFill>
              </a:rPr>
              <a:t>25% waarschijnlijk wel </a:t>
            </a:r>
            <a:r>
              <a:rPr lang="nl-BE" dirty="0" smtClean="0"/>
              <a:t>van plan om ook Museum </a:t>
            </a:r>
            <a:r>
              <a:rPr lang="nl-BE" dirty="0" err="1" smtClean="0"/>
              <a:t>Guislain</a:t>
            </a:r>
            <a:r>
              <a:rPr lang="nl-BE" dirty="0" smtClean="0"/>
              <a:t> te bezoeken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nl-BE" dirty="0" smtClean="0"/>
              <a:t>Vooral bij begeleiders van schoolgroepen was dit veel minder het geval</a:t>
            </a:r>
            <a:endParaRPr lang="nl-BE" dirty="0"/>
          </a:p>
        </p:txBody>
      </p:sp>
      <p:graphicFrame>
        <p:nvGraphicFramePr>
          <p:cNvPr id="9" name="Tijdelijke aanduiding voor inhoud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49337325"/>
              </p:ext>
            </p:extLst>
          </p:nvPr>
        </p:nvGraphicFramePr>
        <p:xfrm>
          <a:off x="323528" y="1571525"/>
          <a:ext cx="8188325" cy="33683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10" name="Rechte verbindingslijn 9"/>
          <p:cNvCxnSpPr/>
          <p:nvPr/>
        </p:nvCxnSpPr>
        <p:spPr>
          <a:xfrm>
            <a:off x="323528" y="2420888"/>
            <a:ext cx="835216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kstvak 10"/>
          <p:cNvSpPr txBox="1"/>
          <p:nvPr/>
        </p:nvSpPr>
        <p:spPr>
          <a:xfrm>
            <a:off x="475862" y="1263748"/>
            <a:ext cx="82718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BE" sz="1200" dirty="0" smtClean="0"/>
              <a:t>In %  bezoekers die het museum Dr. </a:t>
            </a:r>
            <a:r>
              <a:rPr lang="nl-BE" sz="1200" dirty="0" err="1" smtClean="0"/>
              <a:t>Guislain</a:t>
            </a:r>
            <a:r>
              <a:rPr lang="nl-BE" sz="1200" dirty="0" smtClean="0"/>
              <a:t> nog niet bezocht hadden</a:t>
            </a:r>
            <a:endParaRPr lang="nl-BE" sz="1200" dirty="0"/>
          </a:p>
        </p:txBody>
      </p:sp>
    </p:spTree>
    <p:extLst>
      <p:ext uri="{BB962C8B-B14F-4D97-AF65-F5344CB8AC3E}">
        <p14:creationId xmlns:p14="http://schemas.microsoft.com/office/powerpoint/2010/main" val="2963159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ijdelijke aanduiding voor inhoud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47157494"/>
              </p:ext>
            </p:extLst>
          </p:nvPr>
        </p:nvGraphicFramePr>
        <p:xfrm>
          <a:off x="323528" y="1576885"/>
          <a:ext cx="8188325" cy="30606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23102" y="327943"/>
            <a:ext cx="8199826" cy="1012825"/>
          </a:xfrm>
        </p:spPr>
        <p:txBody>
          <a:bodyPr/>
          <a:lstStyle/>
          <a:p>
            <a:r>
              <a:rPr lang="nl-BE" sz="2800" dirty="0" err="1" smtClean="0"/>
              <a:t>App</a:t>
            </a:r>
            <a:r>
              <a:rPr lang="nl-BE" sz="2800" dirty="0" smtClean="0"/>
              <a:t> thematische WOI autoroute </a:t>
            </a:r>
            <a:br>
              <a:rPr lang="nl-BE" sz="2800" dirty="0" smtClean="0"/>
            </a:br>
            <a:r>
              <a:rPr lang="nl-BE" sz="2800" dirty="0" smtClean="0"/>
              <a:t>weinig bekend</a:t>
            </a:r>
            <a:endParaRPr lang="nl-BE" sz="280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7DDB6-7220-424E-AE4F-ACD22D35549E}" type="slidenum">
              <a:rPr lang="nl-BE" smtClean="0">
                <a:solidFill>
                  <a:srgbClr val="49555D"/>
                </a:solidFill>
              </a:rPr>
              <a:t>47</a:t>
            </a:fld>
            <a:endParaRPr lang="nl-BE" dirty="0">
              <a:solidFill>
                <a:srgbClr val="49555D"/>
              </a:solidFill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423102" y="4737177"/>
            <a:ext cx="83179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nl-BE" dirty="0">
                <a:solidFill>
                  <a:srgbClr val="49555D"/>
                </a:solidFill>
              </a:rPr>
              <a:t>Het merendeel van de bezoekers heeft </a:t>
            </a:r>
            <a:r>
              <a:rPr lang="nl-BE" dirty="0">
                <a:solidFill>
                  <a:srgbClr val="A40133"/>
                </a:solidFill>
              </a:rPr>
              <a:t>geen weet van de </a:t>
            </a:r>
            <a:r>
              <a:rPr lang="nl-BE" dirty="0" smtClean="0">
                <a:solidFill>
                  <a:srgbClr val="A40133"/>
                </a:solidFill>
              </a:rPr>
              <a:t>applicatie, </a:t>
            </a:r>
            <a:r>
              <a:rPr lang="nl-BE" dirty="0" smtClean="0">
                <a:solidFill>
                  <a:srgbClr val="49555D"/>
                </a:solidFill>
              </a:rPr>
              <a:t>slechts 18% van de individuele bezoekers was op de hoogte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nl-BE" dirty="0" smtClean="0">
                <a:solidFill>
                  <a:srgbClr val="A40133"/>
                </a:solidFill>
              </a:rPr>
              <a:t>Bezoekers in groepsverband </a:t>
            </a:r>
            <a:r>
              <a:rPr lang="nl-BE" dirty="0" smtClean="0">
                <a:solidFill>
                  <a:srgbClr val="49555D"/>
                </a:solidFill>
              </a:rPr>
              <a:t>hebben het minst weet van de applicatie rond medische evacuatieroutes</a:t>
            </a:r>
            <a:endParaRPr lang="nl-BE" dirty="0">
              <a:solidFill>
                <a:srgbClr val="49555D"/>
              </a:solidFill>
            </a:endParaRPr>
          </a:p>
        </p:txBody>
      </p:sp>
      <p:cxnSp>
        <p:nvCxnSpPr>
          <p:cNvPr id="12" name="Rechte verbindingslijn 11"/>
          <p:cNvCxnSpPr/>
          <p:nvPr/>
        </p:nvCxnSpPr>
        <p:spPr>
          <a:xfrm>
            <a:off x="521072" y="2420888"/>
            <a:ext cx="810185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kstvak 12"/>
          <p:cNvSpPr txBox="1"/>
          <p:nvPr/>
        </p:nvSpPr>
        <p:spPr>
          <a:xfrm>
            <a:off x="5580112" y="1264704"/>
            <a:ext cx="31675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BE" sz="1200" dirty="0" smtClean="0"/>
              <a:t>In % bezoekers</a:t>
            </a:r>
            <a:endParaRPr lang="nl-BE" sz="1200" dirty="0"/>
          </a:p>
        </p:txBody>
      </p:sp>
    </p:spTree>
    <p:extLst>
      <p:ext uri="{BB962C8B-B14F-4D97-AF65-F5344CB8AC3E}">
        <p14:creationId xmlns:p14="http://schemas.microsoft.com/office/powerpoint/2010/main" val="104242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77196" y="491007"/>
            <a:ext cx="8199826" cy="1012825"/>
          </a:xfrm>
        </p:spPr>
        <p:txBody>
          <a:bodyPr/>
          <a:lstStyle/>
          <a:p>
            <a:r>
              <a:rPr lang="nl-BE" sz="2800" dirty="0" smtClean="0"/>
              <a:t>Intentie tot gebruik van dergelijke applicatie</a:t>
            </a:r>
            <a:endParaRPr lang="nl-BE" sz="280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7DDB6-7220-424E-AE4F-ACD22D35549E}" type="slidenum">
              <a:rPr lang="nl-BE" smtClean="0">
                <a:solidFill>
                  <a:srgbClr val="49555D"/>
                </a:solidFill>
              </a:rPr>
              <a:t>48</a:t>
            </a:fld>
            <a:endParaRPr lang="nl-BE" dirty="0">
              <a:solidFill>
                <a:srgbClr val="49555D"/>
              </a:solidFill>
            </a:endParaRPr>
          </a:p>
        </p:txBody>
      </p:sp>
      <p:sp>
        <p:nvSpPr>
          <p:cNvPr id="7" name="Tekstvak 6"/>
          <p:cNvSpPr txBox="1"/>
          <p:nvPr/>
        </p:nvSpPr>
        <p:spPr>
          <a:xfrm>
            <a:off x="475862" y="4550899"/>
            <a:ext cx="80024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nl-BE" dirty="0" smtClean="0"/>
              <a:t>Van de individuele bezoekers zijn </a:t>
            </a:r>
            <a:r>
              <a:rPr lang="nl-BE" dirty="0" smtClean="0">
                <a:solidFill>
                  <a:schemeClr val="tx2"/>
                </a:solidFill>
              </a:rPr>
              <a:t>gemiddeld slechts 11%      zeker </a:t>
            </a:r>
            <a:r>
              <a:rPr lang="nl-BE" dirty="0" smtClean="0">
                <a:solidFill>
                  <a:srgbClr val="A40133"/>
                </a:solidFill>
              </a:rPr>
              <a:t>en vast </a:t>
            </a:r>
            <a:r>
              <a:rPr lang="nl-BE" dirty="0" smtClean="0"/>
              <a:t>bereid en </a:t>
            </a:r>
            <a:r>
              <a:rPr lang="nl-BE" dirty="0" smtClean="0">
                <a:solidFill>
                  <a:schemeClr val="tx2"/>
                </a:solidFill>
              </a:rPr>
              <a:t>21% waarschijnlijk wel bereid</a:t>
            </a:r>
            <a:r>
              <a:rPr lang="nl-BE" dirty="0" smtClean="0"/>
              <a:t> om in de toekomst de applicatie ‘WO1 autoroutes’ te gebruiken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nl-BE" dirty="0" smtClean="0"/>
              <a:t>Minst interesse bij deelnemers aan een groepsbezoek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5530329" y="1263748"/>
            <a:ext cx="31675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BE" sz="1200" dirty="0" smtClean="0"/>
              <a:t>In % bezoekers</a:t>
            </a:r>
            <a:endParaRPr lang="nl-BE" sz="1200" dirty="0"/>
          </a:p>
        </p:txBody>
      </p:sp>
      <p:graphicFrame>
        <p:nvGraphicFramePr>
          <p:cNvPr id="10" name="Tijdelijke aanduiding voor inhoud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86831040"/>
              </p:ext>
            </p:extLst>
          </p:nvPr>
        </p:nvGraphicFramePr>
        <p:xfrm>
          <a:off x="324049" y="1417637"/>
          <a:ext cx="8342635" cy="28448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11" name="Rechte verbindingslijn 10"/>
          <p:cNvCxnSpPr/>
          <p:nvPr/>
        </p:nvCxnSpPr>
        <p:spPr>
          <a:xfrm>
            <a:off x="573832" y="2348880"/>
            <a:ext cx="810185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7706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75862" y="476672"/>
            <a:ext cx="8199826" cy="1012825"/>
          </a:xfrm>
        </p:spPr>
        <p:txBody>
          <a:bodyPr/>
          <a:lstStyle/>
          <a:p>
            <a:r>
              <a:rPr lang="nl-BE" sz="2800" dirty="0" smtClean="0"/>
              <a:t>Interesse in specifieke autoroutes</a:t>
            </a:r>
            <a:endParaRPr lang="nl-BE" sz="280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7DDB6-7220-424E-AE4F-ACD22D35549E}" type="slidenum">
              <a:rPr lang="nl-BE" smtClean="0">
                <a:solidFill>
                  <a:srgbClr val="49555D"/>
                </a:solidFill>
              </a:rPr>
              <a:t>49</a:t>
            </a:fld>
            <a:endParaRPr lang="nl-BE" dirty="0">
              <a:solidFill>
                <a:srgbClr val="49555D"/>
              </a:solidFill>
            </a:endParaRPr>
          </a:p>
        </p:txBody>
      </p:sp>
      <p:sp>
        <p:nvSpPr>
          <p:cNvPr id="7" name="Tekstvak 6"/>
          <p:cNvSpPr txBox="1"/>
          <p:nvPr/>
        </p:nvSpPr>
        <p:spPr>
          <a:xfrm>
            <a:off x="507323" y="5512922"/>
            <a:ext cx="81369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nl-BE" sz="1600" dirty="0" smtClean="0"/>
              <a:t>Het gaat hier over de intentie “het zouden kunnen gebruiken”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nl-BE" sz="1600" dirty="0">
                <a:solidFill>
                  <a:schemeClr val="tx2"/>
                </a:solidFill>
              </a:rPr>
              <a:t>Gas op Hill </a:t>
            </a:r>
            <a:r>
              <a:rPr lang="nl-BE" sz="1600" dirty="0" smtClean="0">
                <a:solidFill>
                  <a:schemeClr val="tx2"/>
                </a:solidFill>
              </a:rPr>
              <a:t>60 </a:t>
            </a:r>
            <a:r>
              <a:rPr lang="nl-BE" sz="1600" dirty="0" smtClean="0"/>
              <a:t>kent de grootste belangstelling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2267744" y="1335608"/>
            <a:ext cx="64079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BE" sz="1200" dirty="0" smtClean="0"/>
              <a:t>In % bezoekers die intentie hebben </a:t>
            </a:r>
            <a:r>
              <a:rPr lang="nl-BE" sz="1200" dirty="0" err="1" smtClean="0"/>
              <a:t>app</a:t>
            </a:r>
            <a:r>
              <a:rPr lang="nl-BE" sz="1200" dirty="0" smtClean="0"/>
              <a:t> te gebruiken</a:t>
            </a:r>
            <a:endParaRPr lang="nl-BE" sz="1200" dirty="0"/>
          </a:p>
        </p:txBody>
      </p:sp>
      <p:graphicFrame>
        <p:nvGraphicFramePr>
          <p:cNvPr id="10" name="Tijdelijke aanduiding voor inhoud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18310751"/>
              </p:ext>
            </p:extLst>
          </p:nvPr>
        </p:nvGraphicFramePr>
        <p:xfrm>
          <a:off x="475862" y="1700808"/>
          <a:ext cx="8188325" cy="35283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61803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/>
          <p:cNvSpPr>
            <a:spLocks noGrp="1"/>
          </p:cNvSpPr>
          <p:nvPr>
            <p:ph type="body" sz="quarter" idx="13"/>
          </p:nvPr>
        </p:nvSpPr>
        <p:spPr>
          <a:xfrm>
            <a:off x="107504" y="5949280"/>
            <a:ext cx="9036496" cy="647923"/>
          </a:xfrm>
          <a:solidFill>
            <a:schemeClr val="accent6">
              <a:lumMod val="50000"/>
              <a:alpha val="40000"/>
            </a:schemeClr>
          </a:solidFill>
        </p:spPr>
        <p:txBody>
          <a:bodyPr/>
          <a:lstStyle/>
          <a:p>
            <a:r>
              <a:rPr lang="nl-BE" sz="3200" dirty="0" smtClean="0"/>
              <a:t>Resultaten bezoekersonderzoek</a:t>
            </a:r>
            <a:endParaRPr lang="nl-BE" sz="3200" dirty="0"/>
          </a:p>
        </p:txBody>
      </p:sp>
    </p:spTree>
    <p:extLst>
      <p:ext uri="{BB962C8B-B14F-4D97-AF65-F5344CB8AC3E}">
        <p14:creationId xmlns:p14="http://schemas.microsoft.com/office/powerpoint/2010/main" val="1958031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tekst 4"/>
          <p:cNvSpPr>
            <a:spLocks noGrp="1"/>
          </p:cNvSpPr>
          <p:nvPr>
            <p:ph type="body" sz="quarter" idx="13"/>
          </p:nvPr>
        </p:nvSpPr>
        <p:spPr>
          <a:xfrm>
            <a:off x="539552" y="5866607"/>
            <a:ext cx="5039790" cy="719931"/>
          </a:xfrm>
          <a:solidFill>
            <a:schemeClr val="accent6">
              <a:lumMod val="50000"/>
              <a:alpha val="40000"/>
            </a:schemeClr>
          </a:solidFill>
        </p:spPr>
        <p:txBody>
          <a:bodyPr/>
          <a:lstStyle/>
          <a:p>
            <a:r>
              <a:rPr lang="nl-BE" sz="3200" dirty="0" smtClean="0"/>
              <a:t>Conclusies</a:t>
            </a:r>
            <a:endParaRPr lang="nl-BE" sz="320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4294967295"/>
          </p:nvPr>
        </p:nvSpPr>
        <p:spPr>
          <a:xfrm>
            <a:off x="7010400" y="6221413"/>
            <a:ext cx="2133600" cy="365125"/>
          </a:xfrm>
        </p:spPr>
        <p:txBody>
          <a:bodyPr/>
          <a:lstStyle/>
          <a:p>
            <a:fld id="{3CC7DDB6-7220-424E-AE4F-ACD22D35549E}" type="slidenum">
              <a:rPr lang="nl-BE" smtClean="0"/>
              <a:t>50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10637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395536" y="332656"/>
            <a:ext cx="8199826" cy="1012825"/>
          </a:xfrm>
        </p:spPr>
        <p:txBody>
          <a:bodyPr/>
          <a:lstStyle/>
          <a:p>
            <a:r>
              <a:rPr lang="nl-BE" sz="2800" dirty="0" smtClean="0"/>
              <a:t>Tentoonstelling Oorlog en Trauma </a:t>
            </a:r>
            <a:br>
              <a:rPr lang="nl-BE" sz="2800" dirty="0" smtClean="0"/>
            </a:br>
            <a:r>
              <a:rPr lang="nl-BE" sz="2800" dirty="0" smtClean="0"/>
              <a:t>slaagde in haar opzet</a:t>
            </a:r>
            <a:endParaRPr lang="nl-BE" sz="2800" dirty="0"/>
          </a:p>
        </p:txBody>
      </p:sp>
      <p:sp>
        <p:nvSpPr>
          <p:cNvPr id="2" name="Tekstvak 1"/>
          <p:cNvSpPr txBox="1"/>
          <p:nvPr/>
        </p:nvSpPr>
        <p:spPr>
          <a:xfrm>
            <a:off x="395536" y="1412776"/>
            <a:ext cx="8064896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nl-BE" dirty="0" smtClean="0">
                <a:solidFill>
                  <a:schemeClr val="tx2"/>
                </a:solidFill>
              </a:rPr>
              <a:t>100 000 bezoekers </a:t>
            </a:r>
            <a:r>
              <a:rPr lang="nl-BE" dirty="0" smtClean="0"/>
              <a:t>vonden het de moeite om na een bezoek aan het IFFM (gemiddeld 1,5 uur) nog eens 24 minuten door te brengen in de TT.</a:t>
            </a:r>
          </a:p>
          <a:p>
            <a:endParaRPr lang="nl-BE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nl-BE" dirty="0" smtClean="0"/>
              <a:t>74% van de bezoekers vond dat de TT zeker en vast een </a:t>
            </a:r>
            <a:r>
              <a:rPr lang="nl-BE" dirty="0" smtClean="0">
                <a:solidFill>
                  <a:schemeClr val="tx2"/>
                </a:solidFill>
              </a:rPr>
              <a:t>duidelijke meerwaarde </a:t>
            </a:r>
            <a:r>
              <a:rPr lang="nl-BE" dirty="0" smtClean="0"/>
              <a:t>bood aan het bezoek van het IFFM.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nl-BE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nl-BE" dirty="0" smtClean="0"/>
              <a:t>Bezoekers waren voor 90% </a:t>
            </a:r>
            <a:r>
              <a:rPr lang="nl-BE" dirty="0" smtClean="0">
                <a:solidFill>
                  <a:schemeClr val="tx2"/>
                </a:solidFill>
              </a:rPr>
              <a:t>uiterst tot zeer tevreden.</a:t>
            </a:r>
          </a:p>
          <a:p>
            <a:endParaRPr lang="nl-BE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nl-BE" dirty="0" smtClean="0"/>
              <a:t>De </a:t>
            </a:r>
            <a:r>
              <a:rPr lang="nl-BE" dirty="0" smtClean="0">
                <a:solidFill>
                  <a:schemeClr val="tx2"/>
                </a:solidFill>
              </a:rPr>
              <a:t>4 belangrijke boodschappen </a:t>
            </a:r>
            <a:r>
              <a:rPr lang="nl-BE" dirty="0" smtClean="0"/>
              <a:t>die opgenomen werden in de TT zijn</a:t>
            </a:r>
            <a:r>
              <a:rPr lang="nl-BE" dirty="0" smtClean="0">
                <a:solidFill>
                  <a:schemeClr val="tx2"/>
                </a:solidFill>
              </a:rPr>
              <a:t> goed overgekomen </a:t>
            </a:r>
            <a:r>
              <a:rPr lang="nl-BE" dirty="0" smtClean="0"/>
              <a:t>bij de bezoekers (organisatie van de zorg, medisch dilemma, vooruitgang van medische wetenschap en belang van individueel engagement.</a:t>
            </a:r>
          </a:p>
          <a:p>
            <a:endParaRPr lang="nl-BE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nl-BE" dirty="0" smtClean="0"/>
              <a:t>De </a:t>
            </a:r>
            <a:r>
              <a:rPr lang="nl-BE" dirty="0" smtClean="0">
                <a:solidFill>
                  <a:schemeClr val="tx2"/>
                </a:solidFill>
              </a:rPr>
              <a:t>doorverwijsfunctie</a:t>
            </a:r>
            <a:r>
              <a:rPr lang="nl-BE" dirty="0" smtClean="0"/>
              <a:t> naar andere WOI sites in de Westhoek wordt duidelijk erkend. </a:t>
            </a:r>
          </a:p>
          <a:p>
            <a:endParaRPr lang="nl-BE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nl-BE" dirty="0" smtClean="0"/>
              <a:t>Luiken ‘</a:t>
            </a:r>
            <a:r>
              <a:rPr lang="nl-BE" dirty="0" smtClean="0">
                <a:solidFill>
                  <a:schemeClr val="tx2"/>
                </a:solidFill>
              </a:rPr>
              <a:t>Shell Shock</a:t>
            </a:r>
            <a:r>
              <a:rPr lang="nl-BE" dirty="0" smtClean="0"/>
              <a:t>’ en ‘</a:t>
            </a:r>
            <a:r>
              <a:rPr lang="nl-BE" dirty="0" smtClean="0">
                <a:solidFill>
                  <a:schemeClr val="tx2"/>
                </a:solidFill>
              </a:rPr>
              <a:t>Gezond</a:t>
            </a:r>
            <a:r>
              <a:rPr lang="nl-BE" dirty="0" smtClean="0"/>
              <a:t>’ lieten meest indruk na.</a:t>
            </a:r>
          </a:p>
        </p:txBody>
      </p:sp>
    </p:spTree>
    <p:extLst>
      <p:ext uri="{BB962C8B-B14F-4D97-AF65-F5344CB8AC3E}">
        <p14:creationId xmlns:p14="http://schemas.microsoft.com/office/powerpoint/2010/main" val="6033825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395536" y="332656"/>
            <a:ext cx="8199826" cy="1012825"/>
          </a:xfrm>
        </p:spPr>
        <p:txBody>
          <a:bodyPr/>
          <a:lstStyle/>
          <a:p>
            <a:r>
              <a:rPr lang="nl-BE" sz="2800" dirty="0" smtClean="0"/>
              <a:t>Bijkomende conclusies</a:t>
            </a:r>
            <a:endParaRPr lang="nl-BE" sz="2800" dirty="0"/>
          </a:p>
        </p:txBody>
      </p:sp>
      <p:sp>
        <p:nvSpPr>
          <p:cNvPr id="2" name="Tekstvak 1"/>
          <p:cNvSpPr txBox="1"/>
          <p:nvPr/>
        </p:nvSpPr>
        <p:spPr>
          <a:xfrm>
            <a:off x="371550" y="1268760"/>
            <a:ext cx="8064896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nl-BE" dirty="0" smtClean="0"/>
              <a:t>Tentoonstellingen in het IFFM trekken steeds </a:t>
            </a:r>
            <a:r>
              <a:rPr lang="nl-BE" dirty="0" smtClean="0">
                <a:solidFill>
                  <a:schemeClr val="tx2"/>
                </a:solidFill>
              </a:rPr>
              <a:t>veel individuele Belgen op daguitstap </a:t>
            </a:r>
            <a:r>
              <a:rPr lang="nl-BE" dirty="0" smtClean="0"/>
              <a:t>aan, dit was nu ook het geval.</a:t>
            </a:r>
          </a:p>
          <a:p>
            <a:pPr algn="just"/>
            <a:endParaRPr lang="nl-BE" dirty="0" smtClean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nl-BE" dirty="0" smtClean="0"/>
              <a:t>Toch waren er ook </a:t>
            </a:r>
            <a:r>
              <a:rPr lang="nl-BE" dirty="0" smtClean="0">
                <a:solidFill>
                  <a:schemeClr val="tx2"/>
                </a:solidFill>
              </a:rPr>
              <a:t>Britse schoolgroepen en andere groepen </a:t>
            </a:r>
            <a:r>
              <a:rPr lang="nl-BE" dirty="0" smtClean="0"/>
              <a:t>en </a:t>
            </a:r>
            <a:r>
              <a:rPr lang="nl-BE" dirty="0" smtClean="0">
                <a:solidFill>
                  <a:schemeClr val="tx2"/>
                </a:solidFill>
              </a:rPr>
              <a:t>Nederlanders</a:t>
            </a:r>
            <a:r>
              <a:rPr lang="nl-BE" dirty="0" smtClean="0"/>
              <a:t> die het de moeite vonden om de TT te bezoeken.</a:t>
            </a:r>
          </a:p>
          <a:p>
            <a:pPr algn="just"/>
            <a:r>
              <a:rPr lang="nl-BE" dirty="0"/>
              <a:t> </a:t>
            </a:r>
            <a:r>
              <a:rPr lang="nl-BE" dirty="0" smtClean="0"/>
              <a:t>   Deze buitenlanders verblijven relatief meer in de Westhoek.</a:t>
            </a:r>
          </a:p>
          <a:p>
            <a:pPr algn="just"/>
            <a:endParaRPr lang="nl-BE" dirty="0" smtClean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nl-BE" dirty="0" smtClean="0"/>
              <a:t>Bezoekers waren </a:t>
            </a:r>
            <a:r>
              <a:rPr lang="nl-BE" dirty="0" smtClean="0">
                <a:solidFill>
                  <a:schemeClr val="tx2"/>
                </a:solidFill>
              </a:rPr>
              <a:t>weinig op de hoogte van de </a:t>
            </a:r>
            <a:r>
              <a:rPr lang="nl-BE" dirty="0" err="1" smtClean="0">
                <a:solidFill>
                  <a:schemeClr val="tx2"/>
                </a:solidFill>
              </a:rPr>
              <a:t>app</a:t>
            </a:r>
            <a:r>
              <a:rPr lang="nl-BE" dirty="0" smtClean="0">
                <a:solidFill>
                  <a:schemeClr val="tx2"/>
                </a:solidFill>
              </a:rPr>
              <a:t> </a:t>
            </a:r>
            <a:r>
              <a:rPr lang="nl-BE" dirty="0" smtClean="0"/>
              <a:t>rond medische evacuatieroutes, en indien ze dat zouden zijn kunnen we inschatten dat </a:t>
            </a:r>
            <a:r>
              <a:rPr lang="nl-BE" dirty="0" smtClean="0">
                <a:solidFill>
                  <a:schemeClr val="tx2"/>
                </a:solidFill>
              </a:rPr>
              <a:t>20% van alle bezoekers interesse in de </a:t>
            </a:r>
            <a:r>
              <a:rPr lang="nl-BE" dirty="0" err="1" smtClean="0">
                <a:solidFill>
                  <a:schemeClr val="tx2"/>
                </a:solidFill>
              </a:rPr>
              <a:t>app</a:t>
            </a:r>
            <a:r>
              <a:rPr lang="nl-BE" dirty="0" smtClean="0">
                <a:solidFill>
                  <a:schemeClr val="tx2"/>
                </a:solidFill>
              </a:rPr>
              <a:t> </a:t>
            </a:r>
            <a:r>
              <a:rPr lang="nl-BE" dirty="0" smtClean="0"/>
              <a:t>betoont.</a:t>
            </a:r>
          </a:p>
          <a:p>
            <a:pPr algn="just"/>
            <a:endParaRPr lang="nl-BE" dirty="0" smtClean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nl-BE" dirty="0" smtClean="0"/>
              <a:t>De </a:t>
            </a:r>
            <a:r>
              <a:rPr lang="nl-BE" dirty="0" smtClean="0">
                <a:solidFill>
                  <a:schemeClr val="tx2"/>
                </a:solidFill>
              </a:rPr>
              <a:t>doorverwijsfunctie van het Dr. </a:t>
            </a:r>
            <a:r>
              <a:rPr lang="nl-BE" dirty="0" err="1" smtClean="0">
                <a:solidFill>
                  <a:schemeClr val="tx2"/>
                </a:solidFill>
              </a:rPr>
              <a:t>Guislainmuseum</a:t>
            </a:r>
            <a:r>
              <a:rPr lang="nl-BE" dirty="0" smtClean="0">
                <a:solidFill>
                  <a:schemeClr val="tx2"/>
                </a:solidFill>
              </a:rPr>
              <a:t> </a:t>
            </a:r>
            <a:r>
              <a:rPr lang="nl-BE" dirty="0" smtClean="0"/>
              <a:t>in Gent naar IFFM en omgekeerd was relatief beperkt.</a:t>
            </a:r>
          </a:p>
          <a:p>
            <a:pPr algn="just"/>
            <a:endParaRPr lang="nl-BE" dirty="0" smtClean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nl-BE" dirty="0" smtClean="0">
                <a:solidFill>
                  <a:schemeClr val="tx2"/>
                </a:solidFill>
              </a:rPr>
              <a:t>Website IFFM en artikels/advertenties in de geschreven pers </a:t>
            </a:r>
            <a:r>
              <a:rPr lang="nl-BE" dirty="0" smtClean="0"/>
              <a:t>zijn belangrijkste informatiekanalen.</a:t>
            </a:r>
          </a:p>
          <a:p>
            <a:pPr algn="just"/>
            <a:r>
              <a:rPr lang="nl-BE" dirty="0" smtClean="0"/>
              <a:t>    37% van de bezoekers was op </a:t>
            </a:r>
            <a:r>
              <a:rPr lang="nl-BE" dirty="0" smtClean="0">
                <a:solidFill>
                  <a:schemeClr val="tx2"/>
                </a:solidFill>
              </a:rPr>
              <a:t>de hoogte van de TT Oorlog en      </a:t>
            </a:r>
          </a:p>
          <a:p>
            <a:pPr algn="just"/>
            <a:r>
              <a:rPr lang="nl-BE" dirty="0">
                <a:solidFill>
                  <a:schemeClr val="tx2"/>
                </a:solidFill>
              </a:rPr>
              <a:t> </a:t>
            </a:r>
            <a:r>
              <a:rPr lang="nl-BE" dirty="0" smtClean="0">
                <a:solidFill>
                  <a:schemeClr val="tx2"/>
                </a:solidFill>
              </a:rPr>
              <a:t>   Trauma</a:t>
            </a:r>
            <a:r>
              <a:rPr lang="nl-BE" dirty="0" smtClean="0"/>
              <a:t> vóór hun bezoek aan het IFFM.</a:t>
            </a:r>
          </a:p>
        </p:txBody>
      </p:sp>
    </p:spTree>
    <p:extLst>
      <p:ext uri="{BB962C8B-B14F-4D97-AF65-F5344CB8AC3E}">
        <p14:creationId xmlns:p14="http://schemas.microsoft.com/office/powerpoint/2010/main" val="89519881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tekst 7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4294967295"/>
          </p:nvPr>
        </p:nvSpPr>
        <p:spPr>
          <a:xfrm>
            <a:off x="7010400" y="6221413"/>
            <a:ext cx="2133600" cy="365125"/>
          </a:xfrm>
        </p:spPr>
        <p:txBody>
          <a:bodyPr/>
          <a:lstStyle/>
          <a:p>
            <a:fld id="{3CC7DDB6-7220-424E-AE4F-ACD22D35549E}" type="slidenum">
              <a:rPr lang="nl-BE" smtClean="0"/>
              <a:t>53</a:t>
            </a:fld>
            <a:endParaRPr lang="nl-BE"/>
          </a:p>
        </p:txBody>
      </p:sp>
      <p:pic>
        <p:nvPicPr>
          <p:cNvPr id="12" name="Afbeelding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653" y="1988840"/>
            <a:ext cx="8285441" cy="3230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50049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Onderzoeksmethodologie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75862" y="1334946"/>
            <a:ext cx="8416618" cy="5250986"/>
          </a:xfrm>
          <a:noFill/>
        </p:spPr>
        <p:txBody>
          <a:bodyPr/>
          <a:lstStyle/>
          <a:p>
            <a:r>
              <a:rPr lang="nl-BE" sz="2000" dirty="0">
                <a:solidFill>
                  <a:srgbClr val="49555D"/>
                </a:solidFill>
              </a:rPr>
              <a:t>F</a:t>
            </a:r>
            <a:r>
              <a:rPr lang="nl-BE" sz="2000" dirty="0" smtClean="0">
                <a:solidFill>
                  <a:srgbClr val="49555D"/>
                </a:solidFill>
              </a:rPr>
              <a:t>ace-</a:t>
            </a:r>
            <a:r>
              <a:rPr lang="nl-BE" sz="2000" dirty="0" err="1" smtClean="0">
                <a:solidFill>
                  <a:srgbClr val="49555D"/>
                </a:solidFill>
              </a:rPr>
              <a:t>to</a:t>
            </a:r>
            <a:r>
              <a:rPr lang="nl-BE" sz="2000" dirty="0" smtClean="0">
                <a:solidFill>
                  <a:srgbClr val="49555D"/>
                </a:solidFill>
              </a:rPr>
              <a:t>-face bevraging aan uitgang van tentoonstelling</a:t>
            </a:r>
          </a:p>
          <a:p>
            <a:endParaRPr lang="nl-BE" dirty="0" smtClean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nl-BE" sz="2000" dirty="0"/>
              <a:t>Behaalde </a:t>
            </a:r>
            <a:r>
              <a:rPr lang="nl-BE" sz="2000" dirty="0" smtClean="0"/>
              <a:t>enquêtes met onderscheid in type bezoekers</a:t>
            </a:r>
            <a:endParaRPr lang="nl-BE" sz="2000" dirty="0"/>
          </a:p>
          <a:p>
            <a:pPr lvl="1"/>
            <a:r>
              <a:rPr lang="nl-BE" sz="1600" dirty="0" smtClean="0">
                <a:solidFill>
                  <a:schemeClr val="tx2"/>
                </a:solidFill>
              </a:rPr>
              <a:t>515 individuele bezoekers </a:t>
            </a:r>
          </a:p>
          <a:p>
            <a:pPr marL="457200" lvl="1" indent="0">
              <a:buNone/>
            </a:pPr>
            <a:r>
              <a:rPr lang="nl-BE" sz="1600" dirty="0">
                <a:solidFill>
                  <a:schemeClr val="tx2"/>
                </a:solidFill>
              </a:rPr>
              <a:t> </a:t>
            </a:r>
            <a:r>
              <a:rPr lang="nl-BE" sz="1600" dirty="0" smtClean="0">
                <a:solidFill>
                  <a:schemeClr val="tx2"/>
                </a:solidFill>
              </a:rPr>
              <a:t>   </a:t>
            </a:r>
            <a:r>
              <a:rPr lang="nl-BE" sz="1600" dirty="0" smtClean="0"/>
              <a:t>(staan voor 1 481 bezoekers)</a:t>
            </a:r>
            <a:endParaRPr lang="nl-BE" sz="1600" dirty="0">
              <a:solidFill>
                <a:schemeClr val="tx2"/>
              </a:solidFill>
            </a:endParaRPr>
          </a:p>
          <a:p>
            <a:pPr lvl="1"/>
            <a:r>
              <a:rPr lang="nl-BE" sz="1600" dirty="0" smtClean="0">
                <a:solidFill>
                  <a:schemeClr val="tx2"/>
                </a:solidFill>
              </a:rPr>
              <a:t>71 </a:t>
            </a:r>
            <a:r>
              <a:rPr lang="nl-BE" sz="1600" dirty="0">
                <a:solidFill>
                  <a:schemeClr val="tx2"/>
                </a:solidFill>
              </a:rPr>
              <a:t>deelnemers van groepen</a:t>
            </a:r>
            <a:r>
              <a:rPr lang="nl-BE" sz="1600" dirty="0"/>
              <a:t> </a:t>
            </a:r>
          </a:p>
          <a:p>
            <a:pPr marL="457200" lvl="1" indent="0">
              <a:buNone/>
            </a:pPr>
            <a:r>
              <a:rPr lang="nl-BE" sz="1600" dirty="0"/>
              <a:t>    (staan voor 2 581 </a:t>
            </a:r>
            <a:r>
              <a:rPr lang="nl-BE" sz="1600" dirty="0" smtClean="0"/>
              <a:t>bezoekers)</a:t>
            </a:r>
          </a:p>
          <a:p>
            <a:pPr lvl="1"/>
            <a:r>
              <a:rPr lang="nl-BE" sz="1600" dirty="0">
                <a:solidFill>
                  <a:schemeClr val="tx2"/>
                </a:solidFill>
              </a:rPr>
              <a:t>57 begeleiders van schoolgroepen </a:t>
            </a:r>
          </a:p>
          <a:p>
            <a:pPr marL="457200" lvl="1" indent="0">
              <a:buNone/>
            </a:pPr>
            <a:r>
              <a:rPr lang="nl-BE" sz="1600" dirty="0">
                <a:solidFill>
                  <a:schemeClr val="tx2"/>
                </a:solidFill>
              </a:rPr>
              <a:t>    </a:t>
            </a:r>
            <a:r>
              <a:rPr lang="nl-BE" sz="1600" dirty="0"/>
              <a:t>(staan voor 2 659 </a:t>
            </a:r>
            <a:r>
              <a:rPr lang="nl-BE" sz="1600" dirty="0" smtClean="0"/>
              <a:t>bezoekers: </a:t>
            </a:r>
            <a:r>
              <a:rPr lang="nl-BE" sz="1600" dirty="0"/>
              <a:t>leerlingen + </a:t>
            </a:r>
            <a:r>
              <a:rPr lang="nl-BE" sz="1600" dirty="0" smtClean="0"/>
              <a:t>begeleiders)</a:t>
            </a:r>
            <a:endParaRPr lang="nl-BE" sz="1800" dirty="0" smtClean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nl-BE" sz="2000" dirty="0" smtClean="0"/>
              <a:t>Reële verhoudingen van type bezoekers</a:t>
            </a:r>
          </a:p>
          <a:p>
            <a:r>
              <a:rPr lang="nl-BE" sz="2000" dirty="0"/>
              <a:t> </a:t>
            </a:r>
            <a:r>
              <a:rPr lang="nl-BE" sz="2000" dirty="0" smtClean="0"/>
              <a:t> </a:t>
            </a:r>
            <a:r>
              <a:rPr lang="nl-BE" sz="1600" dirty="0" smtClean="0">
                <a:solidFill>
                  <a:schemeClr val="tx2"/>
                </a:solidFill>
              </a:rPr>
              <a:t>46 % individuelen bezoekers</a:t>
            </a:r>
            <a:r>
              <a:rPr lang="nl-BE" sz="1600" dirty="0">
                <a:solidFill>
                  <a:schemeClr val="tx2"/>
                </a:solidFill>
              </a:rPr>
              <a:t> </a:t>
            </a:r>
            <a:r>
              <a:rPr lang="nl-BE" sz="1600" dirty="0" smtClean="0">
                <a:solidFill>
                  <a:schemeClr val="tx2"/>
                </a:solidFill>
              </a:rPr>
              <a:t>		</a:t>
            </a:r>
          </a:p>
          <a:p>
            <a:r>
              <a:rPr lang="nl-BE" sz="1600" dirty="0" smtClean="0">
                <a:solidFill>
                  <a:schemeClr val="tx2"/>
                </a:solidFill>
              </a:rPr>
              <a:t>  22 </a:t>
            </a:r>
            <a:r>
              <a:rPr lang="nl-BE" sz="1600" dirty="0">
                <a:solidFill>
                  <a:schemeClr val="tx2"/>
                </a:solidFill>
              </a:rPr>
              <a:t>% </a:t>
            </a:r>
            <a:r>
              <a:rPr lang="nl-BE" sz="1600" dirty="0" smtClean="0">
                <a:solidFill>
                  <a:schemeClr val="tx2"/>
                </a:solidFill>
              </a:rPr>
              <a:t>groepsbezoekers </a:t>
            </a:r>
            <a:r>
              <a:rPr lang="nl-BE" sz="1800" dirty="0" smtClean="0">
                <a:solidFill>
                  <a:schemeClr val="tx2"/>
                </a:solidFill>
              </a:rPr>
              <a:t>		</a:t>
            </a:r>
          </a:p>
          <a:p>
            <a:r>
              <a:rPr lang="nl-BE" sz="1800" dirty="0">
                <a:solidFill>
                  <a:schemeClr val="tx2"/>
                </a:solidFill>
              </a:rPr>
              <a:t> </a:t>
            </a:r>
            <a:r>
              <a:rPr lang="nl-BE" sz="1800" dirty="0" smtClean="0">
                <a:solidFill>
                  <a:schemeClr val="tx2"/>
                </a:solidFill>
              </a:rPr>
              <a:t> </a:t>
            </a:r>
            <a:r>
              <a:rPr lang="nl-BE" sz="1600" dirty="0" smtClean="0">
                <a:solidFill>
                  <a:schemeClr val="tx2"/>
                </a:solidFill>
              </a:rPr>
              <a:t>32 % schoolbezoekers </a:t>
            </a:r>
            <a:r>
              <a:rPr lang="nl-BE" sz="1800" dirty="0" smtClean="0">
                <a:solidFill>
                  <a:srgbClr val="C00000"/>
                </a:solidFill>
              </a:rPr>
              <a:t>		</a:t>
            </a:r>
            <a:endParaRPr lang="nl-BE" sz="180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nl-BE" sz="2000" dirty="0" smtClean="0"/>
              <a:t>Wegen van </a:t>
            </a:r>
            <a:r>
              <a:rPr lang="nl-BE" sz="2000" dirty="0"/>
              <a:t>steekproef</a:t>
            </a:r>
          </a:p>
          <a:p>
            <a:r>
              <a:rPr lang="nl-BE" sz="1800" dirty="0"/>
              <a:t> </a:t>
            </a:r>
            <a:r>
              <a:rPr lang="nl-BE" sz="1800" dirty="0" smtClean="0"/>
              <a:t>   </a:t>
            </a:r>
            <a:endParaRPr lang="nl-BE" sz="1800" dirty="0"/>
          </a:p>
          <a:p>
            <a:r>
              <a:rPr lang="nl-BE" sz="1800" dirty="0"/>
              <a:t>    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7DDB6-7220-424E-AE4F-ACD22D35549E}" type="slidenum">
              <a:rPr lang="nl-BE" smtClean="0">
                <a:solidFill>
                  <a:srgbClr val="49555D"/>
                </a:solidFill>
              </a:rPr>
              <a:t>6</a:t>
            </a:fld>
            <a:endParaRPr lang="nl-BE" dirty="0">
              <a:solidFill>
                <a:srgbClr val="49555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2177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400079" y="532934"/>
            <a:ext cx="8199826" cy="1012825"/>
          </a:xfrm>
        </p:spPr>
        <p:txBody>
          <a:bodyPr/>
          <a:lstStyle/>
          <a:p>
            <a:r>
              <a:rPr lang="nl-BE" sz="2800" dirty="0" smtClean="0"/>
              <a:t>36 100 buitenlandse bezoekers</a:t>
            </a:r>
            <a:endParaRPr lang="nl-BE" sz="2800" dirty="0"/>
          </a:p>
        </p:txBody>
      </p:sp>
      <p:sp>
        <p:nvSpPr>
          <p:cNvPr id="4" name="Tekstvak 3"/>
          <p:cNvSpPr txBox="1"/>
          <p:nvPr/>
        </p:nvSpPr>
        <p:spPr>
          <a:xfrm>
            <a:off x="323528" y="5805264"/>
            <a:ext cx="84426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nl-BE" dirty="0" smtClean="0"/>
              <a:t>Veel Belgische bezoekers maar toch </a:t>
            </a:r>
            <a:r>
              <a:rPr lang="nl-BE" dirty="0">
                <a:solidFill>
                  <a:schemeClr val="tx2"/>
                </a:solidFill>
              </a:rPr>
              <a:t>m</a:t>
            </a:r>
            <a:r>
              <a:rPr lang="nl-BE" dirty="0" smtClean="0">
                <a:solidFill>
                  <a:schemeClr val="tx2"/>
                </a:solidFill>
              </a:rPr>
              <a:t>eer dan een derde van de bezoekers zijn buitenlanders</a:t>
            </a:r>
            <a:r>
              <a:rPr lang="nl-BE" dirty="0" smtClean="0">
                <a:solidFill>
                  <a:schemeClr val="accent2"/>
                </a:solidFill>
              </a:rPr>
              <a:t> </a:t>
            </a:r>
            <a:r>
              <a:rPr lang="nl-BE" dirty="0"/>
              <a:t>v</a:t>
            </a:r>
            <a:r>
              <a:rPr lang="nl-BE" dirty="0" smtClean="0"/>
              <a:t>ooral Britten en Nederlanders en ook Fransen </a:t>
            </a:r>
          </a:p>
        </p:txBody>
      </p:sp>
      <p:graphicFrame>
        <p:nvGraphicFramePr>
          <p:cNvPr id="6" name="Grafiek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9830669"/>
              </p:ext>
            </p:extLst>
          </p:nvPr>
        </p:nvGraphicFramePr>
        <p:xfrm>
          <a:off x="539552" y="1407259"/>
          <a:ext cx="7992888" cy="43980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7" name="Rechte verbindingslijn 6"/>
          <p:cNvCxnSpPr/>
          <p:nvPr/>
        </p:nvCxnSpPr>
        <p:spPr>
          <a:xfrm>
            <a:off x="611560" y="2276872"/>
            <a:ext cx="777686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kstvak 7"/>
          <p:cNvSpPr txBox="1"/>
          <p:nvPr/>
        </p:nvSpPr>
        <p:spPr>
          <a:xfrm>
            <a:off x="6156176" y="1268760"/>
            <a:ext cx="25202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BE" sz="1200" dirty="0" smtClean="0"/>
              <a:t>In % bezoekers</a:t>
            </a:r>
            <a:endParaRPr lang="nl-BE" sz="1200" dirty="0"/>
          </a:p>
        </p:txBody>
      </p:sp>
    </p:spTree>
    <p:extLst>
      <p:ext uri="{BB962C8B-B14F-4D97-AF65-F5344CB8AC3E}">
        <p14:creationId xmlns:p14="http://schemas.microsoft.com/office/powerpoint/2010/main" val="1992500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426443" y="476672"/>
            <a:ext cx="8199826" cy="1012825"/>
          </a:xfrm>
        </p:spPr>
        <p:txBody>
          <a:bodyPr/>
          <a:lstStyle/>
          <a:p>
            <a:r>
              <a:rPr lang="nl-BE" sz="2800" dirty="0" smtClean="0"/>
              <a:t>Veel individuele Belgische bezoekers</a:t>
            </a:r>
            <a:endParaRPr lang="nl-BE" sz="2800" dirty="0"/>
          </a:p>
        </p:txBody>
      </p:sp>
      <p:graphicFrame>
        <p:nvGraphicFramePr>
          <p:cNvPr id="7" name="Tijdelijke aanduiding voor inhoud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29270444"/>
              </p:ext>
            </p:extLst>
          </p:nvPr>
        </p:nvGraphicFramePr>
        <p:xfrm>
          <a:off x="477839" y="1592263"/>
          <a:ext cx="3950145" cy="45656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Grafiek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19467679"/>
              </p:ext>
            </p:extLst>
          </p:nvPr>
        </p:nvGraphicFramePr>
        <p:xfrm>
          <a:off x="4283968" y="1592262"/>
          <a:ext cx="2664296" cy="45730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Grafiek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98728798"/>
              </p:ext>
            </p:extLst>
          </p:nvPr>
        </p:nvGraphicFramePr>
        <p:xfrm>
          <a:off x="6948264" y="1412776"/>
          <a:ext cx="2088232" cy="4752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6" name="Rechte verbindingslijn 5"/>
          <p:cNvCxnSpPr/>
          <p:nvPr/>
        </p:nvCxnSpPr>
        <p:spPr>
          <a:xfrm>
            <a:off x="611560" y="2708920"/>
            <a:ext cx="801470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kstvak 9"/>
          <p:cNvSpPr txBox="1"/>
          <p:nvPr/>
        </p:nvSpPr>
        <p:spPr>
          <a:xfrm>
            <a:off x="6156176" y="1268760"/>
            <a:ext cx="25202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BE" sz="1200" dirty="0" smtClean="0"/>
              <a:t>In % bezoekers</a:t>
            </a:r>
            <a:endParaRPr lang="nl-BE" sz="1200" dirty="0"/>
          </a:p>
        </p:txBody>
      </p:sp>
      <p:sp>
        <p:nvSpPr>
          <p:cNvPr id="3" name="Tekstvak 2"/>
          <p:cNvSpPr txBox="1"/>
          <p:nvPr/>
        </p:nvSpPr>
        <p:spPr>
          <a:xfrm>
            <a:off x="426443" y="6165304"/>
            <a:ext cx="74579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nl-BE" dirty="0" smtClean="0"/>
              <a:t> </a:t>
            </a:r>
            <a:r>
              <a:rPr lang="nl-BE" dirty="0" smtClean="0">
                <a:solidFill>
                  <a:schemeClr val="tx2"/>
                </a:solidFill>
              </a:rPr>
              <a:t>Britten</a:t>
            </a:r>
            <a:r>
              <a:rPr lang="nl-BE" dirty="0" smtClean="0"/>
              <a:t> vooral bij groepsbezoekers en schoolgroepen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7338821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09650" y="476672"/>
            <a:ext cx="8280152" cy="1012825"/>
          </a:xfrm>
        </p:spPr>
        <p:txBody>
          <a:bodyPr/>
          <a:lstStyle/>
          <a:p>
            <a:r>
              <a:rPr lang="nl-BE" sz="2800" dirty="0" smtClean="0"/>
              <a:t>Meer schoolgroepen bij Britse bezoekers</a:t>
            </a:r>
            <a:endParaRPr lang="nl-BE" sz="280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7DDB6-7220-424E-AE4F-ACD22D35549E}" type="slidenum">
              <a:rPr lang="nl-BE" smtClean="0">
                <a:solidFill>
                  <a:srgbClr val="49555D"/>
                </a:solidFill>
              </a:rPr>
              <a:t>9</a:t>
            </a:fld>
            <a:endParaRPr lang="nl-BE" dirty="0">
              <a:solidFill>
                <a:srgbClr val="49555D"/>
              </a:solidFill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6181080" y="1257771"/>
            <a:ext cx="25202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BE" sz="1200" dirty="0" smtClean="0"/>
              <a:t>In % bezoekers</a:t>
            </a:r>
            <a:endParaRPr lang="nl-BE" sz="1200" dirty="0"/>
          </a:p>
        </p:txBody>
      </p:sp>
      <p:graphicFrame>
        <p:nvGraphicFramePr>
          <p:cNvPr id="10" name="Tijdelijke aanduiding voor inhoud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43899957"/>
              </p:ext>
            </p:extLst>
          </p:nvPr>
        </p:nvGraphicFramePr>
        <p:xfrm>
          <a:off x="398092" y="1424236"/>
          <a:ext cx="8188325" cy="40172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12" name="Rechte verbindingslijn 11"/>
          <p:cNvCxnSpPr/>
          <p:nvPr/>
        </p:nvCxnSpPr>
        <p:spPr>
          <a:xfrm>
            <a:off x="611560" y="2420888"/>
            <a:ext cx="79208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Rechte verbindingslijn 14"/>
          <p:cNvCxnSpPr/>
          <p:nvPr/>
        </p:nvCxnSpPr>
        <p:spPr>
          <a:xfrm>
            <a:off x="611560" y="4149080"/>
            <a:ext cx="79208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hthoek 17"/>
          <p:cNvSpPr/>
          <p:nvPr/>
        </p:nvSpPr>
        <p:spPr>
          <a:xfrm>
            <a:off x="610841" y="5222542"/>
            <a:ext cx="819982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endParaRPr lang="nl-BE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nl-BE" dirty="0" smtClean="0"/>
              <a:t>Meer individuele bezoekers bij </a:t>
            </a:r>
            <a:r>
              <a:rPr lang="nl-BE" dirty="0" smtClean="0">
                <a:solidFill>
                  <a:schemeClr val="tx2"/>
                </a:solidFill>
              </a:rPr>
              <a:t>Belgen</a:t>
            </a:r>
            <a:r>
              <a:rPr lang="nl-BE" dirty="0" smtClean="0"/>
              <a:t> en meer school- en groeps-bezoekers bij </a:t>
            </a:r>
            <a:r>
              <a:rPr lang="nl-BE" dirty="0" smtClean="0">
                <a:solidFill>
                  <a:schemeClr val="tx2"/>
                </a:solidFill>
              </a:rPr>
              <a:t>buitenlanders</a:t>
            </a:r>
            <a:r>
              <a:rPr lang="nl-BE" dirty="0" smtClean="0"/>
              <a:t> </a:t>
            </a:r>
            <a:r>
              <a:rPr lang="nl-BE" dirty="0"/>
              <a:t>e</a:t>
            </a:r>
            <a:r>
              <a:rPr lang="nl-BE" dirty="0" smtClean="0"/>
              <a:t>n zeker bij </a:t>
            </a:r>
            <a:r>
              <a:rPr lang="nl-BE" dirty="0" smtClean="0">
                <a:solidFill>
                  <a:schemeClr val="tx2"/>
                </a:solidFill>
              </a:rPr>
              <a:t>Britten</a:t>
            </a:r>
          </a:p>
        </p:txBody>
      </p:sp>
      <p:sp>
        <p:nvSpPr>
          <p:cNvPr id="3" name="Tekstvak 2"/>
          <p:cNvSpPr txBox="1"/>
          <p:nvPr/>
        </p:nvSpPr>
        <p:spPr>
          <a:xfrm>
            <a:off x="3347864" y="1547835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/>
              <a:t>44 700</a:t>
            </a:r>
            <a:endParaRPr lang="nl-BE" dirty="0"/>
          </a:p>
        </p:txBody>
      </p:sp>
      <p:sp>
        <p:nvSpPr>
          <p:cNvPr id="5" name="Tekstvak 4"/>
          <p:cNvSpPr txBox="1"/>
          <p:nvPr/>
        </p:nvSpPr>
        <p:spPr>
          <a:xfrm>
            <a:off x="5321858" y="1547835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/>
              <a:t>21 080</a:t>
            </a:r>
            <a:endParaRPr lang="nl-BE" dirty="0"/>
          </a:p>
        </p:txBody>
      </p:sp>
      <p:sp>
        <p:nvSpPr>
          <p:cNvPr id="11" name="Tekstvak 10"/>
          <p:cNvSpPr txBox="1"/>
          <p:nvPr/>
        </p:nvSpPr>
        <p:spPr>
          <a:xfrm>
            <a:off x="6951507" y="1547835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/>
              <a:t>31 824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788999412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Westtoer1">
      <a:dk1>
        <a:srgbClr val="4B575F"/>
      </a:dk1>
      <a:lt1>
        <a:sysClr val="window" lastClr="FFFFFF"/>
      </a:lt1>
      <a:dk2>
        <a:srgbClr val="A40133"/>
      </a:dk2>
      <a:lt2>
        <a:srgbClr val="FFFFFF"/>
      </a:lt2>
      <a:accent1>
        <a:srgbClr val="4B575F"/>
      </a:accent1>
      <a:accent2>
        <a:srgbClr val="C00000"/>
      </a:accent2>
      <a:accent3>
        <a:srgbClr val="76923C"/>
      </a:accent3>
      <a:accent4>
        <a:srgbClr val="4BACC6"/>
      </a:accent4>
      <a:accent5>
        <a:srgbClr val="215E9A"/>
      </a:accent5>
      <a:accent6>
        <a:srgbClr val="FFFFFF"/>
      </a:accent6>
      <a:hlink>
        <a:srgbClr val="7F7F7F"/>
      </a:hlink>
      <a:folHlink>
        <a:srgbClr val="7F7F7F"/>
      </a:folHlink>
    </a:clrScheme>
    <a:fontScheme name="Westtoer Verdana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DT_Oorlog&amp;Trauma" id="{6478776A-D443-4775-A7E0-15D77F99F6FA}" vid="{B368CDB0-38AD-4AF2-A403-A9CAF1554C18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Westtoer1">
    <a:dk1>
      <a:srgbClr val="4B575F"/>
    </a:dk1>
    <a:lt1>
      <a:sysClr val="window" lastClr="FFFFFF"/>
    </a:lt1>
    <a:dk2>
      <a:srgbClr val="A40133"/>
    </a:dk2>
    <a:lt2>
      <a:srgbClr val="FFFFFF"/>
    </a:lt2>
    <a:accent1>
      <a:srgbClr val="4B575F"/>
    </a:accent1>
    <a:accent2>
      <a:srgbClr val="C00000"/>
    </a:accent2>
    <a:accent3>
      <a:srgbClr val="76923C"/>
    </a:accent3>
    <a:accent4>
      <a:srgbClr val="4BACC6"/>
    </a:accent4>
    <a:accent5>
      <a:srgbClr val="215E9A"/>
    </a:accent5>
    <a:accent6>
      <a:srgbClr val="FFFFFF"/>
    </a:accent6>
    <a:hlink>
      <a:srgbClr val="7F7F7F"/>
    </a:hlink>
    <a:folHlink>
      <a:srgbClr val="7F7F7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2405</TotalTime>
  <Words>2191</Words>
  <Application>Microsoft Office PowerPoint</Application>
  <PresentationFormat>Diavoorstelling (4:3)</PresentationFormat>
  <Paragraphs>508</Paragraphs>
  <Slides>53</Slides>
  <Notes>4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53</vt:i4>
      </vt:variant>
    </vt:vector>
  </HeadingPairs>
  <TitlesOfParts>
    <vt:vector size="59" baseType="lpstr">
      <vt:lpstr>Arial</vt:lpstr>
      <vt:lpstr>Calibri</vt:lpstr>
      <vt:lpstr>Verdana</vt:lpstr>
      <vt:lpstr>Verdana</vt:lpstr>
      <vt:lpstr>Wingdings</vt:lpstr>
      <vt:lpstr>Kantoorthema</vt:lpstr>
      <vt:lpstr>PowerPoint-presentatie</vt:lpstr>
      <vt:lpstr>Inhoud presentatie</vt:lpstr>
      <vt:lpstr>PowerPoint-presentatie</vt:lpstr>
      <vt:lpstr>Bijna 100 000 bezoekers aan tentoonstelling</vt:lpstr>
      <vt:lpstr>PowerPoint-presentatie</vt:lpstr>
      <vt:lpstr>Onderzoeksmethodologie</vt:lpstr>
      <vt:lpstr>36 100 buitenlandse bezoekers</vt:lpstr>
      <vt:lpstr>Veel individuele Belgische bezoekers</vt:lpstr>
      <vt:lpstr>Meer schoolgroepen bij Britse bezoekers</vt:lpstr>
      <vt:lpstr>Dagtoeristen of verblijfstoeristen?</vt:lpstr>
      <vt:lpstr>Dagtoerist of verblijfstoerist naar herkomst </vt:lpstr>
      <vt:lpstr>Herkomst dagtoeristen uit woonplaats  op bezoek in TT</vt:lpstr>
      <vt:lpstr>Herkomst dagtoeristen  uit woonplaats op bezoek in TT</vt:lpstr>
      <vt:lpstr>Herkomst verblijfstoeristen  in de Westhoek op bezoek in TT</vt:lpstr>
      <vt:lpstr>Herkomst verblijfstoeristen  in de Westhoek op bezoek in TT</vt:lpstr>
      <vt:lpstr>Plaats van verblijf in de Westhoek</vt:lpstr>
      <vt:lpstr>Plaats van verblijf in de Westhoek naar herkomst</vt:lpstr>
      <vt:lpstr>Verblijfplaats verblijfstoeristen  buiten de Westhoek op bezoek in TT</vt:lpstr>
      <vt:lpstr>Verblijfplaats verblijfstoeristen  buiten de Westhoek op bezoek in TT</vt:lpstr>
      <vt:lpstr>Organisatie van bezoek aan TT</vt:lpstr>
      <vt:lpstr>Type vereniging die met groep TT bezoeken</vt:lpstr>
      <vt:lpstr>Duur bezoek TT Oorlog &amp; Trauma</vt:lpstr>
      <vt:lpstr>Veel bezoekers aan TT kwamen  voor de eerste maal naar IFFM</vt:lpstr>
      <vt:lpstr>Vooral bij Britten eerste bezoek aan IFFM</vt:lpstr>
      <vt:lpstr>37 % van bezoekers wist vooraf van de TT</vt:lpstr>
      <vt:lpstr>Voor 84 % die vooraf wist van de TT was de TT  een belangrijke reden om IFFM te bezoeken </vt:lpstr>
      <vt:lpstr>Informatie over TT Oorlog en Trauma</vt:lpstr>
      <vt:lpstr>Informatie over TT Oorlog en Trauma</vt:lpstr>
      <vt:lpstr>Indrukwekkende luiken in de TT</vt:lpstr>
      <vt:lpstr>Indrukwekkende luiken in de TT</vt:lpstr>
      <vt:lpstr>Indrukwekkende luiken in de TT</vt:lpstr>
      <vt:lpstr>Bezoekers appreciëren meerwaarde van TT</vt:lpstr>
      <vt:lpstr>Appreciatie van meerwaarde naar herkomst</vt:lpstr>
      <vt:lpstr>Hoge graad tevredenheid bij bezoekers TT</vt:lpstr>
      <vt:lpstr>Buitenlandse bezoekers meest tevreden</vt:lpstr>
      <vt:lpstr>Tevredenheid over diverse aspecten Individuele bezoekers</vt:lpstr>
      <vt:lpstr>Tevredenheid over diverse aspecten Deelnemers aan groepsbezoekers</vt:lpstr>
      <vt:lpstr>Tevredenheid over diverse aspecten Begeleiders schoolgroepen</vt:lpstr>
      <vt:lpstr>Meeste bezoekers willen  TT positief aanbevelen</vt:lpstr>
      <vt:lpstr>4 doelstellingen rond TT Oorlog en Trauma</vt:lpstr>
      <vt:lpstr>Aanzet tot bezoek aan andere sites </vt:lpstr>
      <vt:lpstr>Sites waarin men geïnteresseerd is</vt:lpstr>
      <vt:lpstr>Sites waarin men geïnteresseerd is </vt:lpstr>
      <vt:lpstr>Sites waarin men geïnteresseerd is </vt:lpstr>
      <vt:lpstr>Eerder bezoek museum aan dr. Guislain</vt:lpstr>
      <vt:lpstr>Intentie voor toekomstig bezoek  aan museum dr. Guislain</vt:lpstr>
      <vt:lpstr>App thematische WOI autoroute  weinig bekend</vt:lpstr>
      <vt:lpstr>Intentie tot gebruik van dergelijke applicatie</vt:lpstr>
      <vt:lpstr>Interesse in specifieke autoroutes</vt:lpstr>
      <vt:lpstr>PowerPoint-presentatie</vt:lpstr>
      <vt:lpstr>Tentoonstelling Oorlog en Trauma  slaagde in haar opzet</vt:lpstr>
      <vt:lpstr>Bijkomende conclusies</vt:lpstr>
      <vt:lpstr>PowerPoint-presentatie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An Decorte</dc:creator>
  <cp:lastModifiedBy>An Decorte</cp:lastModifiedBy>
  <cp:revision>287</cp:revision>
  <cp:lastPrinted>2014-08-25T10:20:32Z</cp:lastPrinted>
  <dcterms:created xsi:type="dcterms:W3CDTF">2014-08-07T12:23:27Z</dcterms:created>
  <dcterms:modified xsi:type="dcterms:W3CDTF">2014-08-25T12:10:33Z</dcterms:modified>
</cp:coreProperties>
</file>