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469" r:id="rId2"/>
    <p:sldId id="470" r:id="rId3"/>
    <p:sldId id="473" r:id="rId4"/>
    <p:sldId id="462" r:id="rId5"/>
    <p:sldId id="456" r:id="rId6"/>
    <p:sldId id="460" r:id="rId7"/>
    <p:sldId id="449" r:id="rId8"/>
    <p:sldId id="463" r:id="rId9"/>
    <p:sldId id="452" r:id="rId10"/>
    <p:sldId id="458" r:id="rId11"/>
    <p:sldId id="418" r:id="rId12"/>
    <p:sldId id="459" r:id="rId13"/>
    <p:sldId id="466" r:id="rId14"/>
    <p:sldId id="464" r:id="rId15"/>
    <p:sldId id="434" r:id="rId16"/>
    <p:sldId id="390" r:id="rId17"/>
    <p:sldId id="467" r:id="rId18"/>
    <p:sldId id="450" r:id="rId19"/>
    <p:sldId id="391" r:id="rId20"/>
    <p:sldId id="439" r:id="rId21"/>
    <p:sldId id="440" r:id="rId22"/>
    <p:sldId id="442" r:id="rId23"/>
    <p:sldId id="392" r:id="rId24"/>
    <p:sldId id="444" r:id="rId25"/>
    <p:sldId id="446" r:id="rId26"/>
    <p:sldId id="422" r:id="rId27"/>
    <p:sldId id="360" r:id="rId28"/>
    <p:sldId id="385" r:id="rId29"/>
    <p:sldId id="468" r:id="rId30"/>
    <p:sldId id="474" r:id="rId31"/>
    <p:sldId id="492" r:id="rId32"/>
    <p:sldId id="493" r:id="rId33"/>
    <p:sldId id="484" r:id="rId34"/>
    <p:sldId id="489" r:id="rId35"/>
    <p:sldId id="495" r:id="rId36"/>
  </p:sldIdLst>
  <p:sldSz cx="9144000" cy="6858000" type="screen4x3"/>
  <p:notesSz cx="6797675" cy="9928225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255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  <p15:guide id="5" orient="horz" pos="890" userDrawn="1">
          <p15:clr>
            <a:srgbClr val="A4A3A4"/>
          </p15:clr>
        </p15:guide>
        <p15:guide id="6" pos="2880" userDrawn="1">
          <p15:clr>
            <a:srgbClr val="A4A3A4"/>
          </p15:clr>
        </p15:guide>
        <p15:guide id="7" pos="295" userDrawn="1">
          <p15:clr>
            <a:srgbClr val="A4A3A4"/>
          </p15:clr>
        </p15:guide>
        <p15:guide id="8" pos="5465" userDrawn="1">
          <p15:clr>
            <a:srgbClr val="A4A3A4"/>
          </p15:clr>
        </p15:guide>
        <p15:guide id="9" pos="2789" userDrawn="1">
          <p15:clr>
            <a:srgbClr val="A4A3A4"/>
          </p15:clr>
        </p15:guide>
        <p15:guide id="10" pos="2971" userDrawn="1">
          <p15:clr>
            <a:srgbClr val="A4A3A4"/>
          </p15:clr>
        </p15:guide>
        <p15:guide id="11" pos="3334" userDrawn="1">
          <p15:clr>
            <a:srgbClr val="A4A3A4"/>
          </p15:clr>
        </p15:guide>
        <p15:guide id="12" pos="319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en Phlypo" initials="LP" lastIdx="0" clrIdx="0">
    <p:extLst>
      <p:ext uri="{19B8F6BF-5375-455C-9EA6-DF929625EA0E}">
        <p15:presenceInfo xmlns:p15="http://schemas.microsoft.com/office/powerpoint/2012/main" userId="S-1-5-21-746137067-602162358-682003330-56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607"/>
    <a:srgbClr val="006D32"/>
    <a:srgbClr val="416F5F"/>
    <a:srgbClr val="54745F"/>
    <a:srgbClr val="4B575F"/>
    <a:srgbClr val="49555D"/>
    <a:srgbClr val="A40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2" autoAdjust="0"/>
    <p:restoredTop sz="94788" autoAdjust="0"/>
  </p:normalViewPr>
  <p:slideViewPr>
    <p:cSldViewPr showGuides="1">
      <p:cViewPr varScale="1">
        <p:scale>
          <a:sx n="86" d="100"/>
          <a:sy n="86" d="100"/>
        </p:scale>
        <p:origin x="870" y="96"/>
      </p:cViewPr>
      <p:guideLst>
        <p:guide orient="horz" pos="2160"/>
        <p:guide orient="horz" pos="255"/>
        <p:guide orient="horz" pos="3884"/>
        <p:guide orient="horz" pos="1026"/>
        <p:guide orient="horz" pos="890"/>
        <p:guide pos="2880"/>
        <p:guide pos="295"/>
        <p:guide pos="5465"/>
        <p:guide pos="2789"/>
        <p:guide pos="2971"/>
        <p:guide pos="3334"/>
        <p:guide pos="31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52D15B71-A496-4058-A0FA-68AA380380E4}" type="datetimeFigureOut">
              <a:rPr lang="nl-BE" smtClean="0"/>
              <a:t>3/03/2017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3EE9A013-B946-4AF6-8668-3C0E5832B9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253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81FF5766-2880-4C1D-A9A9-0EB3E19A131C}" type="datetimeFigureOut">
              <a:rPr lang="nl-BE" smtClean="0"/>
              <a:t>3/03/2017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DBA20F90-4112-4379-A03C-ABE0FBB22A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184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20F90-4112-4379-A03C-ABE0FBB22A79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067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NIET GEBRU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1115616" y="1268761"/>
            <a:ext cx="69127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dirty="0" smtClean="0"/>
              <a:t>Begin het maken van je presentatie door op de knop ‘nieuwe dia’ te klikken en een indeling te kiezen (per slide) – verwijder nadien</a:t>
            </a:r>
            <a:r>
              <a:rPr lang="nl-BE" sz="3000" baseline="0" dirty="0" smtClean="0"/>
              <a:t> deze dia</a:t>
            </a:r>
            <a:endParaRPr lang="nl-BE" sz="3000" dirty="0"/>
          </a:p>
        </p:txBody>
      </p:sp>
    </p:spTree>
    <p:extLst>
      <p:ext uri="{BB962C8B-B14F-4D97-AF65-F5344CB8AC3E}">
        <p14:creationId xmlns:p14="http://schemas.microsoft.com/office/powerpoint/2010/main" val="357058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opsomming + foto staan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5863" y="404812"/>
            <a:ext cx="8199826" cy="1012825"/>
          </a:xfrm>
        </p:spPr>
        <p:txBody>
          <a:bodyPr/>
          <a:lstStyle>
            <a:lvl1pPr>
              <a:defRPr>
                <a:solidFill>
                  <a:srgbClr val="4B575F"/>
                </a:solidFill>
              </a:defRPr>
            </a:lvl1pPr>
          </a:lstStyle>
          <a:p>
            <a:r>
              <a:rPr lang="nl-NL" dirty="0" smtClean="0"/>
              <a:t>Titel hier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76875" y="1600200"/>
            <a:ext cx="4259262" cy="4565650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dirty="0" smtClean="0"/>
              <a:t>Klik om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DDB6-7220-424E-AE4F-ACD22D35549E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afbeelding 8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292728" y="1600201"/>
            <a:ext cx="3382963" cy="4565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 smtClean="0"/>
              <a:t>Plaats hier afbeelding (staand)</a:t>
            </a:r>
            <a:endParaRPr lang="nl-BE" dirty="0"/>
          </a:p>
        </p:txBody>
      </p:sp>
      <p:cxnSp>
        <p:nvCxnSpPr>
          <p:cNvPr id="6" name="Rechte verbindingslijn 5"/>
          <p:cNvCxnSpPr/>
          <p:nvPr userDrawn="1"/>
        </p:nvCxnSpPr>
        <p:spPr>
          <a:xfrm>
            <a:off x="482860" y="1268760"/>
            <a:ext cx="8190000" cy="0"/>
          </a:xfrm>
          <a:prstGeom prst="line">
            <a:avLst/>
          </a:prstGeom>
          <a:ln w="3175">
            <a:solidFill>
              <a:srgbClr val="4955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21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opsomming + foto staan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6878" y="404813"/>
            <a:ext cx="8198813" cy="1012824"/>
          </a:xfrm>
        </p:spPr>
        <p:txBody>
          <a:bodyPr/>
          <a:lstStyle>
            <a:lvl1pPr>
              <a:defRPr>
                <a:solidFill>
                  <a:srgbClr val="4B575F"/>
                </a:solidFill>
              </a:defRPr>
            </a:lvl1pPr>
          </a:lstStyle>
          <a:p>
            <a:r>
              <a:rPr lang="nl-NL" dirty="0" smtClean="0"/>
              <a:t>Titel hier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427539" y="1592265"/>
            <a:ext cx="4248150" cy="4573587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dirty="0" smtClean="0"/>
              <a:t>Klik om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DDB6-7220-424E-AE4F-ACD22D35549E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afbeelding 8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8316" y="1592265"/>
            <a:ext cx="3382963" cy="457358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 smtClean="0"/>
              <a:t>Plaats hier afbeelding (staand)</a:t>
            </a:r>
            <a:endParaRPr lang="nl-BE" dirty="0"/>
          </a:p>
        </p:txBody>
      </p:sp>
      <p:cxnSp>
        <p:nvCxnSpPr>
          <p:cNvPr id="6" name="Rechte verbindingslijn 5"/>
          <p:cNvCxnSpPr/>
          <p:nvPr userDrawn="1"/>
        </p:nvCxnSpPr>
        <p:spPr>
          <a:xfrm>
            <a:off x="482860" y="1268760"/>
            <a:ext cx="8190000" cy="0"/>
          </a:xfrm>
          <a:prstGeom prst="line">
            <a:avLst/>
          </a:prstGeom>
          <a:ln w="3175">
            <a:solidFill>
              <a:srgbClr val="4955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975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opsomming + 2xfoto lig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2860" y="409476"/>
            <a:ext cx="8192828" cy="1003300"/>
          </a:xfrm>
        </p:spPr>
        <p:txBody>
          <a:bodyPr/>
          <a:lstStyle>
            <a:lvl1pPr>
              <a:defRPr>
                <a:solidFill>
                  <a:srgbClr val="4B575F"/>
                </a:solidFill>
              </a:defRPr>
            </a:lvl1pPr>
          </a:lstStyle>
          <a:p>
            <a:r>
              <a:rPr lang="nl-NL" dirty="0" smtClean="0"/>
              <a:t>Titel hier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68316" y="1600200"/>
            <a:ext cx="4248149" cy="4565650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dirty="0" smtClean="0"/>
              <a:t>tekst of 3de foto</a:t>
            </a:r>
          </a:p>
          <a:p>
            <a:pPr lvl="1"/>
            <a:r>
              <a:rPr lang="nl-NL" dirty="0" smtClean="0"/>
              <a:t>Tweede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DDB6-7220-424E-AE4F-ACD22D35549E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afbeelding 7"/>
          <p:cNvSpPr>
            <a:spLocks noGrp="1" noChangeAspect="1"/>
          </p:cNvSpPr>
          <p:nvPr>
            <p:ph type="pic" sz="quarter" idx="13"/>
          </p:nvPr>
        </p:nvSpPr>
        <p:spPr>
          <a:xfrm>
            <a:off x="5094719" y="4077747"/>
            <a:ext cx="3581589" cy="2087563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BE"/>
          </a:p>
        </p:txBody>
      </p:sp>
      <p:sp>
        <p:nvSpPr>
          <p:cNvPr id="10" name="Tijdelijke aanduiding voor afbeelding 7"/>
          <p:cNvSpPr>
            <a:spLocks noGrp="1" noChangeAspect="1"/>
          </p:cNvSpPr>
          <p:nvPr>
            <p:ph type="pic" sz="quarter" idx="14"/>
          </p:nvPr>
        </p:nvSpPr>
        <p:spPr>
          <a:xfrm>
            <a:off x="5076057" y="1600201"/>
            <a:ext cx="3599632" cy="2116138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BE"/>
          </a:p>
        </p:txBody>
      </p:sp>
      <p:cxnSp>
        <p:nvCxnSpPr>
          <p:cNvPr id="9" name="Rechte verbindingslijn 8"/>
          <p:cNvCxnSpPr/>
          <p:nvPr userDrawn="1"/>
        </p:nvCxnSpPr>
        <p:spPr>
          <a:xfrm>
            <a:off x="482860" y="1268760"/>
            <a:ext cx="8190000" cy="0"/>
          </a:xfrm>
          <a:prstGeom prst="line">
            <a:avLst/>
          </a:prstGeom>
          <a:ln w="3175">
            <a:solidFill>
              <a:srgbClr val="4955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945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olledig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DDB6-7220-424E-AE4F-ACD22D35549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7654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-fotoband-EigenFoto-max6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379" y="6165304"/>
            <a:ext cx="1466688" cy="525246"/>
          </a:xfrm>
          <a:prstGeom prst="rect">
            <a:avLst/>
          </a:prstGeom>
        </p:spPr>
      </p:pic>
      <p:sp>
        <p:nvSpPr>
          <p:cNvPr id="3" name="Tijdelijke aanduiding voor afbeelding 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3213350"/>
            <a:ext cx="9144000" cy="260541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 smtClean="0"/>
              <a:t>Voeg hier je afbeelding in voor de titelpagina – eerst formaat aanpassen (1024 breed) en/of pannen via bijsnijden. Vind je de foto toch niet geschikt, eerst verwijderen (Del) en daarna een nieuwe invoegen.</a:t>
            </a:r>
            <a:endParaRPr lang="nl-BE" dirty="0"/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224311" y="6165310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logo3</a:t>
            </a:r>
            <a:endParaRPr lang="nl-BE" dirty="0"/>
          </a:p>
        </p:txBody>
      </p:sp>
      <p:sp>
        <p:nvSpPr>
          <p:cNvPr id="10" name="Tijdelijke aanduiding voor afbeelding 2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32514" y="6165856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logo2</a:t>
            </a:r>
            <a:endParaRPr lang="nl-BE" dirty="0"/>
          </a:p>
        </p:txBody>
      </p:sp>
      <p:sp>
        <p:nvSpPr>
          <p:cNvPr id="11" name="Tijdelijke aanduiding voor afbeelding 2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958011" y="6165856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logo1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254206"/>
            <a:ext cx="1454352" cy="344508"/>
          </a:xfrm>
          <a:prstGeom prst="rect">
            <a:avLst/>
          </a:prstGeom>
        </p:spPr>
      </p:pic>
      <p:sp>
        <p:nvSpPr>
          <p:cNvPr id="2" name="Rechthoek 1"/>
          <p:cNvSpPr/>
          <p:nvPr userDrawn="1"/>
        </p:nvSpPr>
        <p:spPr>
          <a:xfrm>
            <a:off x="-24892" y="5826302"/>
            <a:ext cx="9169400" cy="129647"/>
          </a:xfrm>
          <a:prstGeom prst="rect">
            <a:avLst/>
          </a:prstGeom>
          <a:solidFill>
            <a:srgbClr val="006D32"/>
          </a:solidFill>
          <a:ln>
            <a:solidFill>
              <a:srgbClr val="006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14" name="Rechthoek 13"/>
          <p:cNvSpPr/>
          <p:nvPr userDrawn="1"/>
        </p:nvSpPr>
        <p:spPr>
          <a:xfrm>
            <a:off x="-24892" y="3069246"/>
            <a:ext cx="9169400" cy="129647"/>
          </a:xfrm>
          <a:prstGeom prst="rect">
            <a:avLst/>
          </a:prstGeom>
          <a:solidFill>
            <a:srgbClr val="006D32"/>
          </a:solidFill>
          <a:ln>
            <a:solidFill>
              <a:srgbClr val="006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011" y="412884"/>
            <a:ext cx="1959447" cy="117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735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933" userDrawn="1">
          <p15:clr>
            <a:srgbClr val="FBAE40"/>
          </p15:clr>
        </p15:guide>
        <p15:guide id="2" orient="horz" pos="3748" userDrawn="1">
          <p15:clr>
            <a:srgbClr val="FBAE40"/>
          </p15:clr>
        </p15:guide>
        <p15:guide id="3" orient="horz" pos="1820" userDrawn="1">
          <p15:clr>
            <a:srgbClr val="FBAE40"/>
          </p15:clr>
        </p15:guide>
        <p15:guide id="4" orient="horz" pos="141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-fotoband-EigenFoto-max7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1" y="6165304"/>
            <a:ext cx="1214747" cy="435022"/>
          </a:xfrm>
          <a:prstGeom prst="rect">
            <a:avLst/>
          </a:prstGeom>
        </p:spPr>
      </p:pic>
      <p:sp>
        <p:nvSpPr>
          <p:cNvPr id="3" name="Tijdelijke aanduiding voor afbeelding 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3213350"/>
            <a:ext cx="9144000" cy="260541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 smtClean="0"/>
              <a:t>Voeg hier je afbeelding in voor de titelpagina – eerst formaat aanpassen (1024 breed) en/of pannen via bijsnijden. Vind je de foto toch niet geschikt, eerst verwijderen (Del) en daarna een nieuwe invoegen.</a:t>
            </a:r>
            <a:endParaRPr lang="nl-BE" dirty="0"/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806264" y="6165310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logo4</a:t>
            </a:r>
            <a:endParaRPr lang="nl-BE" dirty="0"/>
          </a:p>
        </p:txBody>
      </p:sp>
      <p:sp>
        <p:nvSpPr>
          <p:cNvPr id="11" name="Tijdelijke aanduiding voor afbeelding 2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240027" y="6165856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logo3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254206"/>
            <a:ext cx="1454352" cy="344508"/>
          </a:xfrm>
          <a:prstGeom prst="rect">
            <a:avLst/>
          </a:prstGeom>
        </p:spPr>
      </p:pic>
      <p:sp>
        <p:nvSpPr>
          <p:cNvPr id="2" name="Rechthoek 1"/>
          <p:cNvSpPr/>
          <p:nvPr userDrawn="1"/>
        </p:nvSpPr>
        <p:spPr>
          <a:xfrm>
            <a:off x="-24892" y="5826302"/>
            <a:ext cx="9169400" cy="129647"/>
          </a:xfrm>
          <a:prstGeom prst="rect">
            <a:avLst/>
          </a:prstGeom>
          <a:solidFill>
            <a:srgbClr val="006D32"/>
          </a:solidFill>
          <a:ln>
            <a:solidFill>
              <a:srgbClr val="006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14" name="Rechthoek 13"/>
          <p:cNvSpPr/>
          <p:nvPr userDrawn="1"/>
        </p:nvSpPr>
        <p:spPr>
          <a:xfrm>
            <a:off x="-24892" y="3069246"/>
            <a:ext cx="9169400" cy="129647"/>
          </a:xfrm>
          <a:prstGeom prst="rect">
            <a:avLst/>
          </a:prstGeom>
          <a:solidFill>
            <a:srgbClr val="006D32"/>
          </a:solidFill>
          <a:ln>
            <a:solidFill>
              <a:srgbClr val="006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13" name="Tijdelijke aanduiding voor afbeelding 2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680012" y="6165856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logo2</a:t>
            </a:r>
            <a:endParaRPr lang="nl-BE" dirty="0"/>
          </a:p>
        </p:txBody>
      </p:sp>
      <p:sp>
        <p:nvSpPr>
          <p:cNvPr id="15" name="Tijdelijke aanduiding voor afbeelding 2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113775" y="6165856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logo1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178" y="412645"/>
            <a:ext cx="1959278" cy="117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467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933" userDrawn="1">
          <p15:clr>
            <a:srgbClr val="FBAE40"/>
          </p15:clr>
        </p15:guide>
        <p15:guide id="2" orient="horz" pos="3748" userDrawn="1">
          <p15:clr>
            <a:srgbClr val="FBAE40"/>
          </p15:clr>
        </p15:guide>
        <p15:guide id="3" orient="horz" pos="1820" userDrawn="1">
          <p15:clr>
            <a:srgbClr val="FBAE40"/>
          </p15:clr>
        </p15:guide>
        <p15:guide id="4" orient="horz" pos="141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AB2934C0-D97B-446A-BFD6-5CA80AA12321}" type="datetimeFigureOut">
              <a:rPr lang="nl-NL" smtClean="0"/>
              <a:pPr/>
              <a:t>3-3-2017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8664-87F7-4147-847C-CA67B0E4927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63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31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fotoband-EigenFoto-max6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459692" y="2241550"/>
            <a:ext cx="8360779" cy="647416"/>
          </a:xfrm>
        </p:spPr>
        <p:txBody>
          <a:bodyPr>
            <a:noAutofit/>
          </a:bodyPr>
          <a:lstStyle>
            <a:lvl1pPr marL="0" indent="0" algn="r">
              <a:buNone/>
              <a:defRPr sz="3000" baseline="0">
                <a:solidFill>
                  <a:srgbClr val="4B575F"/>
                </a:solidFill>
                <a:latin typeface="Verdana" pitchFamily="34" charset="0"/>
              </a:defRPr>
            </a:lvl1pPr>
          </a:lstStyle>
          <a:p>
            <a:pPr lvl="0"/>
            <a:r>
              <a:rPr lang="nl-NL" dirty="0" smtClean="0"/>
              <a:t>Titel presentatie hier typen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379" y="6165304"/>
            <a:ext cx="1466688" cy="525246"/>
          </a:xfrm>
          <a:prstGeom prst="rect">
            <a:avLst/>
          </a:prstGeom>
        </p:spPr>
      </p:pic>
      <p:sp>
        <p:nvSpPr>
          <p:cNvPr id="3" name="Tijdelijke aanduiding voor afbeelding 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3213350"/>
            <a:ext cx="9144000" cy="260541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 smtClean="0"/>
              <a:t>Voeg hier je afbeelding in voor de titelpagina – eerst formaat aanpassen (1024 breed) en/of pannen via bijsnijden. Vind je de foto toch niet geschikt, eerst verwijderen (Del) en daarna een nieuwe invoegen.</a:t>
            </a:r>
            <a:endParaRPr lang="nl-BE" dirty="0"/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224311" y="6165310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logo3</a:t>
            </a:r>
            <a:endParaRPr lang="nl-BE" dirty="0"/>
          </a:p>
        </p:txBody>
      </p:sp>
      <p:sp>
        <p:nvSpPr>
          <p:cNvPr id="10" name="Tijdelijke aanduiding voor afbeelding 2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32514" y="6165856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logo2</a:t>
            </a:r>
            <a:endParaRPr lang="nl-BE" dirty="0"/>
          </a:p>
        </p:txBody>
      </p:sp>
      <p:sp>
        <p:nvSpPr>
          <p:cNvPr id="11" name="Tijdelijke aanduiding voor afbeelding 2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958011" y="6165856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logo1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254206"/>
            <a:ext cx="1454352" cy="344508"/>
          </a:xfrm>
          <a:prstGeom prst="rect">
            <a:avLst/>
          </a:prstGeom>
        </p:spPr>
      </p:pic>
      <p:sp>
        <p:nvSpPr>
          <p:cNvPr id="2" name="Rechthoek 1"/>
          <p:cNvSpPr/>
          <p:nvPr userDrawn="1"/>
        </p:nvSpPr>
        <p:spPr>
          <a:xfrm>
            <a:off x="-24892" y="5826302"/>
            <a:ext cx="9169400" cy="129647"/>
          </a:xfrm>
          <a:prstGeom prst="rect">
            <a:avLst/>
          </a:prstGeom>
          <a:solidFill>
            <a:srgbClr val="006D32"/>
          </a:solidFill>
          <a:ln>
            <a:solidFill>
              <a:srgbClr val="006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14" name="Rechthoek 13"/>
          <p:cNvSpPr/>
          <p:nvPr userDrawn="1"/>
        </p:nvSpPr>
        <p:spPr>
          <a:xfrm>
            <a:off x="-24892" y="3069246"/>
            <a:ext cx="9169400" cy="129647"/>
          </a:xfrm>
          <a:prstGeom prst="rect">
            <a:avLst/>
          </a:prstGeom>
          <a:solidFill>
            <a:srgbClr val="006D32"/>
          </a:solidFill>
          <a:ln>
            <a:solidFill>
              <a:srgbClr val="006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011" y="412884"/>
            <a:ext cx="1959447" cy="117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666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933" userDrawn="1">
          <p15:clr>
            <a:srgbClr val="FBAE40"/>
          </p15:clr>
        </p15:guide>
        <p15:guide id="2" orient="horz" pos="3748" userDrawn="1">
          <p15:clr>
            <a:srgbClr val="FBAE40"/>
          </p15:clr>
        </p15:guide>
        <p15:guide id="3" orient="horz" pos="1820" userDrawn="1">
          <p15:clr>
            <a:srgbClr val="FBAE40"/>
          </p15:clr>
        </p15:guide>
        <p15:guide id="4" orient="horz" pos="141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fotoband-EigenFoto-max7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459692" y="2241550"/>
            <a:ext cx="8360779" cy="647416"/>
          </a:xfrm>
        </p:spPr>
        <p:txBody>
          <a:bodyPr>
            <a:noAutofit/>
          </a:bodyPr>
          <a:lstStyle>
            <a:lvl1pPr marL="0" indent="0" algn="r">
              <a:buNone/>
              <a:defRPr sz="3000" baseline="0">
                <a:solidFill>
                  <a:srgbClr val="4B575F"/>
                </a:solidFill>
                <a:latin typeface="Verdana" pitchFamily="34" charset="0"/>
              </a:defRPr>
            </a:lvl1pPr>
          </a:lstStyle>
          <a:p>
            <a:pPr lvl="0"/>
            <a:r>
              <a:rPr lang="nl-NL" dirty="0" smtClean="0"/>
              <a:t>Titel presentatie hier typen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1" y="6165304"/>
            <a:ext cx="1214747" cy="435022"/>
          </a:xfrm>
          <a:prstGeom prst="rect">
            <a:avLst/>
          </a:prstGeom>
        </p:spPr>
      </p:pic>
      <p:sp>
        <p:nvSpPr>
          <p:cNvPr id="3" name="Tijdelijke aanduiding voor afbeelding 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3213350"/>
            <a:ext cx="9144000" cy="260541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 smtClean="0"/>
              <a:t>Voeg hier je afbeelding in voor de titelpagina – eerst formaat aanpassen (1024 breed) en/of pannen via bijsnijden. Vind je de foto toch niet geschikt, eerst verwijderen (Del) en daarna een nieuwe invoegen.</a:t>
            </a:r>
            <a:endParaRPr lang="nl-BE" dirty="0"/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806264" y="6165310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logo4</a:t>
            </a:r>
            <a:endParaRPr lang="nl-BE" dirty="0"/>
          </a:p>
        </p:txBody>
      </p:sp>
      <p:sp>
        <p:nvSpPr>
          <p:cNvPr id="11" name="Tijdelijke aanduiding voor afbeelding 2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240027" y="6165856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logo3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254206"/>
            <a:ext cx="1454352" cy="344508"/>
          </a:xfrm>
          <a:prstGeom prst="rect">
            <a:avLst/>
          </a:prstGeom>
        </p:spPr>
      </p:pic>
      <p:sp>
        <p:nvSpPr>
          <p:cNvPr id="2" name="Rechthoek 1"/>
          <p:cNvSpPr/>
          <p:nvPr userDrawn="1"/>
        </p:nvSpPr>
        <p:spPr>
          <a:xfrm>
            <a:off x="-24892" y="5826302"/>
            <a:ext cx="9169400" cy="129647"/>
          </a:xfrm>
          <a:prstGeom prst="rect">
            <a:avLst/>
          </a:prstGeom>
          <a:solidFill>
            <a:srgbClr val="006D32"/>
          </a:solidFill>
          <a:ln>
            <a:solidFill>
              <a:srgbClr val="006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14" name="Rechthoek 13"/>
          <p:cNvSpPr/>
          <p:nvPr userDrawn="1"/>
        </p:nvSpPr>
        <p:spPr>
          <a:xfrm>
            <a:off x="-24892" y="3069246"/>
            <a:ext cx="9169400" cy="129647"/>
          </a:xfrm>
          <a:prstGeom prst="rect">
            <a:avLst/>
          </a:prstGeom>
          <a:solidFill>
            <a:srgbClr val="006D32"/>
          </a:solidFill>
          <a:ln>
            <a:solidFill>
              <a:srgbClr val="006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13" name="Tijdelijke aanduiding voor afbeelding 2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680012" y="6165856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logo2</a:t>
            </a:r>
            <a:endParaRPr lang="nl-BE" dirty="0"/>
          </a:p>
        </p:txBody>
      </p:sp>
      <p:sp>
        <p:nvSpPr>
          <p:cNvPr id="15" name="Tijdelijke aanduiding voor afbeelding 2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113775" y="6165856"/>
            <a:ext cx="1223962" cy="57626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nl-BE" dirty="0" smtClean="0"/>
              <a:t>Extra logo1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178" y="412645"/>
            <a:ext cx="1959278" cy="117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201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933" userDrawn="1">
          <p15:clr>
            <a:srgbClr val="FBAE40"/>
          </p15:clr>
        </p15:guide>
        <p15:guide id="2" orient="horz" pos="3748" userDrawn="1">
          <p15:clr>
            <a:srgbClr val="FBAE40"/>
          </p15:clr>
        </p15:guide>
        <p15:guide id="3" orient="horz" pos="1820" userDrawn="1">
          <p15:clr>
            <a:srgbClr val="FBAE40"/>
          </p15:clr>
        </p15:guide>
        <p15:guide id="4" orient="horz" pos="141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/fiets Titel + beel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404813"/>
            <a:ext cx="4103686" cy="1008062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Titel </a:t>
            </a:r>
            <a:r>
              <a:rPr lang="nl-NL" dirty="0" err="1" smtClean="0"/>
              <a:t>hfdst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032976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/WO1 Titel + beel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404813"/>
            <a:ext cx="8207374" cy="1008062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Titel </a:t>
            </a:r>
            <a:r>
              <a:rPr lang="nl-NL" dirty="0" err="1" smtClean="0"/>
              <a:t>hfdst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93240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/wandel Titel + beel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404813"/>
            <a:ext cx="8207374" cy="1008062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Titel </a:t>
            </a:r>
            <a:r>
              <a:rPr lang="nl-NL" dirty="0" err="1" smtClean="0"/>
              <a:t>hfdst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97747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el + leeg middenvlak (geen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6878" y="404813"/>
            <a:ext cx="8198813" cy="1008062"/>
          </a:xfrm>
        </p:spPr>
        <p:txBody>
          <a:bodyPr/>
          <a:lstStyle>
            <a:lvl1pPr>
              <a:defRPr/>
            </a:lvl1pPr>
          </a:lstStyle>
          <a:p>
            <a:r>
              <a:rPr lang="nl-BE" dirty="0" smtClean="0"/>
              <a:t>Titel slide hier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DDB6-7220-424E-AE4F-ACD22D35549E}" type="slidenum">
              <a:rPr lang="nl-BE" smtClean="0"/>
              <a:t>‹nr.›</a:t>
            </a:fld>
            <a:endParaRPr lang="nl-BE"/>
          </a:p>
        </p:txBody>
      </p:sp>
      <p:cxnSp>
        <p:nvCxnSpPr>
          <p:cNvPr id="4" name="Rechte verbindingslijn 3"/>
          <p:cNvCxnSpPr/>
          <p:nvPr userDrawn="1"/>
        </p:nvCxnSpPr>
        <p:spPr>
          <a:xfrm>
            <a:off x="457200" y="14128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 userDrawn="1"/>
        </p:nvCxnSpPr>
        <p:spPr>
          <a:xfrm>
            <a:off x="482860" y="1268760"/>
            <a:ext cx="8190000" cy="0"/>
          </a:xfrm>
          <a:prstGeom prst="line">
            <a:avLst/>
          </a:prstGeom>
          <a:ln w="3175">
            <a:solidFill>
              <a:srgbClr val="4955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18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/object (geen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5863" y="404812"/>
            <a:ext cx="8199826" cy="10128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 smtClean="0"/>
              <a:t>Titel slide hier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77543" y="1592263"/>
            <a:ext cx="8188714" cy="4565650"/>
          </a:xfrm>
        </p:spPr>
        <p:txBody>
          <a:bodyPr/>
          <a:lstStyle>
            <a:lvl1pPr marL="0" indent="0">
              <a:buNone/>
              <a:defRPr/>
            </a:lvl1pPr>
            <a:lvl4pPr>
              <a:defRPr/>
            </a:lvl4pPr>
          </a:lstStyle>
          <a:p>
            <a:pPr lvl="0"/>
            <a:r>
              <a:rPr lang="nl-NL" dirty="0" smtClean="0"/>
              <a:t>Klik om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DDB6-7220-424E-AE4F-ACD22D35549E}" type="slidenum">
              <a:rPr lang="nl-BE" smtClean="0"/>
              <a:t>‹nr.›</a:t>
            </a:fld>
            <a:endParaRPr lang="nl-BE"/>
          </a:p>
        </p:txBody>
      </p:sp>
      <p:cxnSp>
        <p:nvCxnSpPr>
          <p:cNvPr id="5" name="Rechte verbindingslijn 4"/>
          <p:cNvCxnSpPr/>
          <p:nvPr userDrawn="1"/>
        </p:nvCxnSpPr>
        <p:spPr>
          <a:xfrm>
            <a:off x="482860" y="1268760"/>
            <a:ext cx="8190000" cy="0"/>
          </a:xfrm>
          <a:prstGeom prst="line">
            <a:avLst/>
          </a:prstGeom>
          <a:ln w="3175">
            <a:solidFill>
              <a:srgbClr val="4955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52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opsomming (geen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5863" y="404812"/>
            <a:ext cx="8199826" cy="10128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 smtClean="0"/>
              <a:t>Titel slide hier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75863" y="1600200"/>
            <a:ext cx="8199826" cy="45656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l-NL" dirty="0" smtClean="0"/>
              <a:t>Klik om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DDB6-7220-424E-AE4F-ACD22D35549E}" type="slidenum">
              <a:rPr lang="nl-BE" smtClean="0"/>
              <a:t>‹nr.›</a:t>
            </a:fld>
            <a:endParaRPr lang="nl-BE"/>
          </a:p>
        </p:txBody>
      </p:sp>
      <p:cxnSp>
        <p:nvCxnSpPr>
          <p:cNvPr id="5" name="Rechte verbindingslijn 4"/>
          <p:cNvCxnSpPr/>
          <p:nvPr userDrawn="1"/>
        </p:nvCxnSpPr>
        <p:spPr>
          <a:xfrm>
            <a:off x="482860" y="1268760"/>
            <a:ext cx="8190000" cy="0"/>
          </a:xfrm>
          <a:prstGeom prst="line">
            <a:avLst/>
          </a:prstGeom>
          <a:ln w="3175">
            <a:solidFill>
              <a:srgbClr val="4955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78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9053" y="6669360"/>
            <a:ext cx="9144000" cy="188640"/>
          </a:xfrm>
          <a:prstGeom prst="rect">
            <a:avLst/>
          </a:prstGeom>
          <a:solidFill>
            <a:srgbClr val="006D32"/>
          </a:solidFill>
          <a:ln>
            <a:solidFill>
              <a:srgbClr val="006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404812"/>
            <a:ext cx="8229600" cy="1012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 smtClean="0"/>
              <a:t>Titel slide hier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65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 smtClean="0"/>
              <a:t>Klik om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42088" y="62208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7DDB6-7220-424E-AE4F-ACD22D35549E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082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53" r:id="rId4"/>
    <p:sldLayoutId id="2147483660" r:id="rId5"/>
    <p:sldLayoutId id="2147483661" r:id="rId6"/>
    <p:sldLayoutId id="2147483654" r:id="rId7"/>
    <p:sldLayoutId id="2147483650" r:id="rId8"/>
    <p:sldLayoutId id="2147483663" r:id="rId9"/>
    <p:sldLayoutId id="2147483652" r:id="rId10"/>
    <p:sldLayoutId id="2147483666" r:id="rId11"/>
    <p:sldLayoutId id="2147483665" r:id="rId12"/>
    <p:sldLayoutId id="2147483655" r:id="rId13"/>
    <p:sldLayoutId id="2147483676" r:id="rId14"/>
    <p:sldLayoutId id="2147483677" r:id="rId15"/>
    <p:sldLayoutId id="2147483678" r:id="rId16"/>
    <p:sldLayoutId id="2147483680" r:id="rId17"/>
  </p:sldLayoutIdLst>
  <p:timing>
    <p:tnLst>
      <p:par>
        <p:cTn id="1" dur="indefinite" restart="never" nodeType="tmRoot"/>
      </p:par>
    </p:tnLst>
  </p:timing>
  <p:txStyles>
    <p:titleStyle>
      <a:lvl1pPr algn="l" defTabSz="685783" rtl="0" eaLnBrk="1" latinLnBrk="0" hangingPunct="1">
        <a:spcBef>
          <a:spcPct val="0"/>
        </a:spcBef>
        <a:buNone/>
        <a:defRPr sz="2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0" algn="l" defTabSz="685783" rtl="0" eaLnBrk="1" latinLnBrk="0" hangingPunct="1">
        <a:spcBef>
          <a:spcPct val="20000"/>
        </a:spcBef>
        <a:buFont typeface="Arial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  <p15:guide id="2" orient="horz" pos="3884" userDrawn="1">
          <p15:clr>
            <a:srgbClr val="F26B43"/>
          </p15:clr>
        </p15:guide>
        <p15:guide id="3" orient="horz" pos="1003" userDrawn="1">
          <p15:clr>
            <a:srgbClr val="F26B43"/>
          </p15:clr>
        </p15:guide>
        <p15:guide id="4" orient="horz" pos="890" userDrawn="1">
          <p15:clr>
            <a:srgbClr val="F26B43"/>
          </p15:clr>
        </p15:guide>
        <p15:guide id="5" pos="2880" userDrawn="1">
          <p15:clr>
            <a:srgbClr val="F26B43"/>
          </p15:clr>
        </p15:guide>
        <p15:guide id="6" pos="295" userDrawn="1">
          <p15:clr>
            <a:srgbClr val="F26B43"/>
          </p15:clr>
        </p15:guide>
        <p15:guide id="7" pos="5465" userDrawn="1">
          <p15:clr>
            <a:srgbClr val="F26B43"/>
          </p15:clr>
        </p15:guide>
        <p15:guide id="8" orient="horz" pos="2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g"/><Relationship Id="rId5" Type="http://schemas.openxmlformats.org/officeDocument/2006/relationships/image" Target="../media/image44.pn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9.emf"/><Relationship Id="rId3" Type="http://schemas.openxmlformats.org/officeDocument/2006/relationships/image" Target="../media/image60.emf"/><Relationship Id="rId7" Type="http://schemas.openxmlformats.org/officeDocument/2006/relationships/image" Target="../media/image64.jpeg"/><Relationship Id="rId12" Type="http://schemas.openxmlformats.org/officeDocument/2006/relationships/image" Target="../media/image68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emf"/><Relationship Id="rId11" Type="http://schemas.openxmlformats.org/officeDocument/2006/relationships/image" Target="../media/image67.png"/><Relationship Id="rId5" Type="http://schemas.openxmlformats.org/officeDocument/2006/relationships/image" Target="../media/image62.jpeg"/><Relationship Id="rId10" Type="http://schemas.openxmlformats.org/officeDocument/2006/relationships/image" Target="../media/image66.emf"/><Relationship Id="rId4" Type="http://schemas.openxmlformats.org/officeDocument/2006/relationships/image" Target="../media/image61.emf"/><Relationship Id="rId9" Type="http://schemas.openxmlformats.org/officeDocument/2006/relationships/image" Target="../media/image65.emf"/><Relationship Id="rId14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emf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emf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emf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18935"/>
          <a:stretch/>
        </p:blipFill>
        <p:spPr>
          <a:xfrm>
            <a:off x="2274205" y="3010777"/>
            <a:ext cx="2325441" cy="2293452"/>
          </a:xfrm>
          <a:prstGeom prst="rect">
            <a:avLst/>
          </a:prstGeom>
        </p:spPr>
      </p:pic>
      <p:sp>
        <p:nvSpPr>
          <p:cNvPr id="6" name="Tekstvak 5"/>
          <p:cNvSpPr txBox="1">
            <a:spLocks/>
          </p:cNvSpPr>
          <p:nvPr/>
        </p:nvSpPr>
        <p:spPr>
          <a:xfrm>
            <a:off x="11505" y="2710694"/>
            <a:ext cx="9144001" cy="300082"/>
          </a:xfrm>
          <a:prstGeom prst="rect">
            <a:avLst/>
          </a:prstGeom>
          <a:solidFill>
            <a:srgbClr val="004800"/>
          </a:solidFill>
        </p:spPr>
        <p:txBody>
          <a:bodyPr wrap="square" rtlCol="0">
            <a:spAutoFit/>
          </a:bodyPr>
          <a:lstStyle/>
          <a:p>
            <a:endParaRPr lang="nl-BE" sz="1350" dirty="0"/>
          </a:p>
        </p:txBody>
      </p:sp>
      <p:sp>
        <p:nvSpPr>
          <p:cNvPr id="7" name="Tekstvak 6"/>
          <p:cNvSpPr txBox="1">
            <a:spLocks/>
          </p:cNvSpPr>
          <p:nvPr/>
        </p:nvSpPr>
        <p:spPr>
          <a:xfrm>
            <a:off x="2" y="5307508"/>
            <a:ext cx="9144001" cy="300082"/>
          </a:xfrm>
          <a:prstGeom prst="rect">
            <a:avLst/>
          </a:prstGeom>
          <a:solidFill>
            <a:srgbClr val="004800"/>
          </a:solidFill>
        </p:spPr>
        <p:txBody>
          <a:bodyPr wrap="square" rtlCol="0">
            <a:spAutoFit/>
          </a:bodyPr>
          <a:lstStyle/>
          <a:p>
            <a:endParaRPr lang="nl-BE" sz="1350" dirty="0"/>
          </a:p>
        </p:txBody>
      </p:sp>
      <p:sp>
        <p:nvSpPr>
          <p:cNvPr id="8" name="Tekstvak 7"/>
          <p:cNvSpPr txBox="1"/>
          <p:nvPr/>
        </p:nvSpPr>
        <p:spPr>
          <a:xfrm>
            <a:off x="1325311" y="827208"/>
            <a:ext cx="64933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750" b="1" dirty="0">
                <a:solidFill>
                  <a:srgbClr val="0048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PERSCONFERENTIE</a:t>
            </a:r>
          </a:p>
          <a:p>
            <a:pPr algn="ctr"/>
            <a:r>
              <a:rPr lang="nl-NL" sz="3750" b="1" dirty="0">
                <a:solidFill>
                  <a:srgbClr val="0048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TOERISME WESTHOEK</a:t>
            </a:r>
            <a:endParaRPr lang="nl-BE" sz="3750" b="1" dirty="0">
              <a:solidFill>
                <a:srgbClr val="0048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5" y="6093296"/>
            <a:ext cx="1510262" cy="35833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382" y="5880071"/>
            <a:ext cx="1596002" cy="57155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t="7047" r="6678" b="1594"/>
          <a:stretch/>
        </p:blipFill>
        <p:spPr>
          <a:xfrm>
            <a:off x="3799702" y="5880071"/>
            <a:ext cx="1501234" cy="82963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r="20151"/>
          <a:stretch/>
        </p:blipFill>
        <p:spPr>
          <a:xfrm>
            <a:off x="0" y="3001870"/>
            <a:ext cx="2291260" cy="23023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2" b="19912"/>
          <a:stretch/>
        </p:blipFill>
        <p:spPr>
          <a:xfrm>
            <a:off x="6837489" y="2999408"/>
            <a:ext cx="2318018" cy="230482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14235"/>
          <a:stretch/>
        </p:blipFill>
        <p:spPr>
          <a:xfrm>
            <a:off x="4591208" y="3010776"/>
            <a:ext cx="2290344" cy="229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88792" y="620688"/>
            <a:ext cx="4104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solidFill>
                  <a:schemeClr val="bg1"/>
                </a:solidFill>
              </a:rPr>
              <a:t>Ambitie</a:t>
            </a:r>
            <a:endParaRPr lang="nl-BE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738828" y="2158502"/>
            <a:ext cx="7234791" cy="3673078"/>
          </a:xfrm>
        </p:spPr>
        <p:txBody>
          <a:bodyPr/>
          <a:lstStyle/>
          <a:p>
            <a:pPr marL="0" indent="0">
              <a:buNone/>
            </a:pPr>
            <a:endParaRPr lang="nl-NL" sz="1350" dirty="0"/>
          </a:p>
          <a:p>
            <a:pPr marL="0" indent="0">
              <a:buNone/>
            </a:pPr>
            <a:endParaRPr lang="nl-NL" sz="1350" dirty="0"/>
          </a:p>
          <a:p>
            <a:pPr marL="0" indent="0">
              <a:buNone/>
            </a:pPr>
            <a:endParaRPr lang="nl-NL" sz="1350" dirty="0"/>
          </a:p>
          <a:p>
            <a:pPr marL="0" indent="0">
              <a:buNone/>
            </a:pPr>
            <a:endParaRPr lang="nl-NL" sz="1350" dirty="0"/>
          </a:p>
          <a:p>
            <a:pPr marL="0" indent="0">
              <a:buNone/>
            </a:pPr>
            <a:endParaRPr lang="nl-NL" sz="1350" dirty="0"/>
          </a:p>
          <a:p>
            <a:pPr marL="0" indent="0">
              <a:buNone/>
            </a:pPr>
            <a:r>
              <a:rPr lang="nl-BE" sz="2400" dirty="0"/>
              <a:t>+ + +</a:t>
            </a:r>
            <a:r>
              <a:rPr lang="nl-BE" sz="1350" dirty="0"/>
              <a:t>   De mix van troeven moeten we beter uitspelen. </a:t>
            </a:r>
          </a:p>
          <a:p>
            <a:pPr marL="0" indent="0">
              <a:buNone/>
            </a:pPr>
            <a:endParaRPr lang="nl-BE" sz="1350" dirty="0"/>
          </a:p>
          <a:p>
            <a:pPr marL="0" indent="0">
              <a:buNone/>
            </a:pPr>
            <a:endParaRPr lang="nl-BE" sz="1350" dirty="0"/>
          </a:p>
          <a:p>
            <a:pPr marL="0" indent="0">
              <a:buNone/>
            </a:pPr>
            <a:endParaRPr lang="nl-BE" sz="1350" dirty="0"/>
          </a:p>
          <a:p>
            <a:pPr marL="0" indent="0">
              <a:buNone/>
            </a:pPr>
            <a:endParaRPr lang="nl-BE" sz="1350" dirty="0"/>
          </a:p>
          <a:p>
            <a:pPr marL="0" indent="0">
              <a:buNone/>
            </a:pPr>
            <a:endParaRPr lang="nl-BE" sz="1350" dirty="0"/>
          </a:p>
        </p:txBody>
      </p:sp>
      <p:sp>
        <p:nvSpPr>
          <p:cNvPr id="5" name="Tekstvak 4"/>
          <p:cNvSpPr txBox="1"/>
          <p:nvPr/>
        </p:nvSpPr>
        <p:spPr>
          <a:xfrm>
            <a:off x="1939828" y="821321"/>
            <a:ext cx="47421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50" dirty="0"/>
              <a:t>Westhoek op een andere manier positioneren in Vlaanderen en Nederland.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38" y="1974561"/>
            <a:ext cx="1045670" cy="79479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769565" y="2269428"/>
            <a:ext cx="514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+</a:t>
            </a:r>
            <a:endParaRPr lang="nl-BE" sz="1350" dirty="0"/>
          </a:p>
        </p:txBody>
      </p:sp>
      <p:sp>
        <p:nvSpPr>
          <p:cNvPr id="10" name="Tekstvak 9"/>
          <p:cNvSpPr txBox="1"/>
          <p:nvPr/>
        </p:nvSpPr>
        <p:spPr>
          <a:xfrm>
            <a:off x="3828833" y="2061679"/>
            <a:ext cx="291632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50" dirty="0"/>
              <a:t>Topbestemming voor korte vakanties en daguitstappen.</a:t>
            </a:r>
          </a:p>
          <a:p>
            <a:endParaRPr lang="nl-BE" sz="1350" dirty="0"/>
          </a:p>
        </p:txBody>
      </p:sp>
      <p:sp>
        <p:nvSpPr>
          <p:cNvPr id="11" name="Tekstvak 10"/>
          <p:cNvSpPr txBox="1"/>
          <p:nvPr/>
        </p:nvSpPr>
        <p:spPr>
          <a:xfrm>
            <a:off x="3387626" y="4546885"/>
            <a:ext cx="39424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     Relatie Westkust en Noord-Frankrijk</a:t>
            </a:r>
            <a:endParaRPr lang="nl-BE" sz="1350" dirty="0"/>
          </a:p>
          <a:p>
            <a:endParaRPr lang="nl-BE" sz="1350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777" y="4429285"/>
            <a:ext cx="812849" cy="542982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2003696" y="4490807"/>
            <a:ext cx="4220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en</a:t>
            </a:r>
            <a:endParaRPr lang="nl-BE" sz="1350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30" y="5327139"/>
            <a:ext cx="945412" cy="94541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5" y="5583754"/>
            <a:ext cx="530492" cy="530492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1666930" y="5672831"/>
            <a:ext cx="4220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en</a:t>
            </a:r>
            <a:endParaRPr lang="nl-BE" sz="1350" dirty="0"/>
          </a:p>
        </p:txBody>
      </p:sp>
      <p:sp>
        <p:nvSpPr>
          <p:cNvPr id="17" name="Tekstvak 16"/>
          <p:cNvSpPr txBox="1"/>
          <p:nvPr/>
        </p:nvSpPr>
        <p:spPr>
          <a:xfrm>
            <a:off x="3181134" y="5711930"/>
            <a:ext cx="39424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     Economische welvaart en welzijn</a:t>
            </a:r>
            <a:endParaRPr lang="nl-BE" sz="1350" dirty="0"/>
          </a:p>
          <a:p>
            <a:endParaRPr lang="nl-BE" sz="135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26" y="2141082"/>
            <a:ext cx="986878" cy="585959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3" y="4392356"/>
            <a:ext cx="1037454" cy="54549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899838" y="3130740"/>
            <a:ext cx="4619654" cy="342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924346" y="1730729"/>
            <a:ext cx="3039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dirty="0"/>
              <a:t>AMBITIE</a:t>
            </a:r>
            <a:endParaRPr lang="nl-BE" sz="3000" dirty="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104" y="666019"/>
            <a:ext cx="723763" cy="7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9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/>
      <p:bldP spid="10" grpId="0"/>
      <p:bldP spid="11" grpId="0"/>
      <p:bldP spid="13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31646" r="-917" b="31311"/>
          <a:stretch/>
        </p:blipFill>
        <p:spPr>
          <a:xfrm>
            <a:off x="0" y="0"/>
            <a:ext cx="9246716" cy="685799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553867" y="404664"/>
            <a:ext cx="3707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solidFill>
                  <a:schemeClr val="accent6"/>
                </a:solidFill>
              </a:rPr>
              <a:t>Doelstellingen</a:t>
            </a:r>
            <a:endParaRPr lang="nl-BE" sz="3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ep 27"/>
          <p:cNvGrpSpPr/>
          <p:nvPr/>
        </p:nvGrpSpPr>
        <p:grpSpPr>
          <a:xfrm>
            <a:off x="49608" y="1618288"/>
            <a:ext cx="2862318" cy="981124"/>
            <a:chOff x="364655" y="1428105"/>
            <a:chExt cx="3816424" cy="1308164"/>
          </a:xfrm>
        </p:grpSpPr>
        <p:pic>
          <p:nvPicPr>
            <p:cNvPr id="3" name="Tijdelijke aanduiding voor inhoud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52" y="1428105"/>
              <a:ext cx="833438" cy="833437"/>
            </a:xfrm>
            <a:prstGeom prst="rect">
              <a:avLst/>
            </a:prstGeom>
          </p:spPr>
        </p:pic>
        <p:sp>
          <p:nvSpPr>
            <p:cNvPr id="11" name="Tekstvak 10"/>
            <p:cNvSpPr txBox="1"/>
            <p:nvPr/>
          </p:nvSpPr>
          <p:spPr>
            <a:xfrm>
              <a:off x="364655" y="2336160"/>
              <a:ext cx="381642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900 000 overnachtingen</a:t>
              </a:r>
              <a:endParaRPr lang="nl-BE" sz="1350" dirty="0"/>
            </a:p>
          </p:txBody>
        </p:sp>
      </p:grpSp>
      <p:grpSp>
        <p:nvGrpSpPr>
          <p:cNvPr id="22" name="Groep 21"/>
          <p:cNvGrpSpPr/>
          <p:nvPr/>
        </p:nvGrpSpPr>
        <p:grpSpPr>
          <a:xfrm>
            <a:off x="2911926" y="800897"/>
            <a:ext cx="2268252" cy="874642"/>
            <a:chOff x="3609140" y="116632"/>
            <a:chExt cx="3024336" cy="1166188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800" y="116632"/>
              <a:ext cx="825508" cy="728769"/>
            </a:xfrm>
            <a:prstGeom prst="rect">
              <a:avLst/>
            </a:prstGeom>
          </p:spPr>
        </p:pic>
        <p:sp>
          <p:nvSpPr>
            <p:cNvPr id="12" name="Tekstvak 11"/>
            <p:cNvSpPr txBox="1"/>
            <p:nvPr/>
          </p:nvSpPr>
          <p:spPr>
            <a:xfrm>
              <a:off x="3609140" y="882711"/>
              <a:ext cx="302433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Fietsregio bij uitstek</a:t>
              </a:r>
              <a:endParaRPr lang="nl-BE" sz="1350" dirty="0"/>
            </a:p>
          </p:txBody>
        </p:sp>
      </p:grpSp>
      <p:grpSp>
        <p:nvGrpSpPr>
          <p:cNvPr id="23" name="Groep 22"/>
          <p:cNvGrpSpPr/>
          <p:nvPr/>
        </p:nvGrpSpPr>
        <p:grpSpPr>
          <a:xfrm>
            <a:off x="5810346" y="934151"/>
            <a:ext cx="2893685" cy="1062077"/>
            <a:chOff x="7627184" y="513048"/>
            <a:chExt cx="3858247" cy="1416101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184" y="513048"/>
              <a:ext cx="801610" cy="1084082"/>
            </a:xfrm>
            <a:prstGeom prst="rect">
              <a:avLst/>
            </a:prstGeom>
          </p:spPr>
        </p:pic>
        <p:sp>
          <p:nvSpPr>
            <p:cNvPr id="15" name="Tekstvak 14"/>
            <p:cNvSpPr txBox="1"/>
            <p:nvPr/>
          </p:nvSpPr>
          <p:spPr>
            <a:xfrm>
              <a:off x="8615604" y="1252042"/>
              <a:ext cx="2869827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Zuiden van de regio = wandelregio</a:t>
              </a:r>
              <a:endParaRPr lang="nl-BE" sz="1350" dirty="0"/>
            </a:p>
          </p:txBody>
        </p:sp>
      </p:grpSp>
      <p:grpSp>
        <p:nvGrpSpPr>
          <p:cNvPr id="27" name="Groep 26"/>
          <p:cNvGrpSpPr/>
          <p:nvPr/>
        </p:nvGrpSpPr>
        <p:grpSpPr>
          <a:xfrm>
            <a:off x="805692" y="3499653"/>
            <a:ext cx="2106234" cy="1140407"/>
            <a:chOff x="1487488" y="3149441"/>
            <a:chExt cx="2808312" cy="1520544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93" y="3149441"/>
              <a:ext cx="1260549" cy="1260549"/>
            </a:xfrm>
            <a:prstGeom prst="rect">
              <a:avLst/>
            </a:prstGeom>
          </p:spPr>
        </p:pic>
        <p:sp>
          <p:nvSpPr>
            <p:cNvPr id="19" name="Tekstvak 18"/>
            <p:cNvSpPr txBox="1"/>
            <p:nvPr/>
          </p:nvSpPr>
          <p:spPr>
            <a:xfrm>
              <a:off x="1487488" y="4269875"/>
              <a:ext cx="2808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Verhogen welzijn</a:t>
              </a:r>
              <a:endParaRPr lang="nl-BE" sz="1350" dirty="0"/>
            </a:p>
          </p:txBody>
        </p:sp>
      </p:grpSp>
      <p:grpSp>
        <p:nvGrpSpPr>
          <p:cNvPr id="24" name="Groep 23"/>
          <p:cNvGrpSpPr/>
          <p:nvPr/>
        </p:nvGrpSpPr>
        <p:grpSpPr>
          <a:xfrm>
            <a:off x="7115417" y="2884848"/>
            <a:ext cx="1930968" cy="1180852"/>
            <a:chOff x="8760296" y="2060848"/>
            <a:chExt cx="2574624" cy="1574468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0296" y="2060848"/>
              <a:ext cx="1359024" cy="1359024"/>
            </a:xfrm>
            <a:prstGeom prst="rect">
              <a:avLst/>
            </a:prstGeom>
          </p:spPr>
        </p:pic>
        <p:sp>
          <p:nvSpPr>
            <p:cNvPr id="16" name="Tekstvak 15"/>
            <p:cNvSpPr txBox="1"/>
            <p:nvPr/>
          </p:nvSpPr>
          <p:spPr>
            <a:xfrm>
              <a:off x="9318696" y="3235207"/>
              <a:ext cx="201622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Topkwaliteit</a:t>
              </a:r>
              <a:endParaRPr lang="nl-BE" sz="1350" dirty="0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5317899" y="4774001"/>
            <a:ext cx="2307151" cy="1266194"/>
            <a:chOff x="6882878" y="4606240"/>
            <a:chExt cx="3076201" cy="1688257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878" y="4606240"/>
              <a:ext cx="2619446" cy="765855"/>
            </a:xfrm>
            <a:prstGeom prst="rect">
              <a:avLst/>
            </a:prstGeom>
          </p:spPr>
        </p:pic>
        <p:sp>
          <p:nvSpPr>
            <p:cNvPr id="17" name="Tekstvak 16"/>
            <p:cNvSpPr txBox="1"/>
            <p:nvPr/>
          </p:nvSpPr>
          <p:spPr>
            <a:xfrm>
              <a:off x="8192602" y="5480270"/>
              <a:ext cx="91978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10%</a:t>
              </a:r>
              <a:endParaRPr lang="nl-BE" sz="1350" dirty="0"/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7577569" y="5894388"/>
              <a:ext cx="238151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Naamsbekendheid</a:t>
              </a:r>
              <a:endParaRPr lang="nl-BE" sz="1350" dirty="0"/>
            </a:p>
          </p:txBody>
        </p:sp>
      </p:grpSp>
      <p:grpSp>
        <p:nvGrpSpPr>
          <p:cNvPr id="30" name="Groep 29"/>
          <p:cNvGrpSpPr/>
          <p:nvPr/>
        </p:nvGrpSpPr>
        <p:grpSpPr>
          <a:xfrm>
            <a:off x="2576046" y="5254093"/>
            <a:ext cx="1874011" cy="786102"/>
            <a:chOff x="3262501" y="5376846"/>
            <a:chExt cx="2498681" cy="1048135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501" y="5376846"/>
              <a:ext cx="1870828" cy="315231"/>
            </a:xfrm>
            <a:prstGeom prst="rect">
              <a:avLst/>
            </a:prstGeom>
          </p:spPr>
        </p:pic>
        <p:sp>
          <p:nvSpPr>
            <p:cNvPr id="20" name="Tekstvak 19"/>
            <p:cNvSpPr txBox="1"/>
            <p:nvPr/>
          </p:nvSpPr>
          <p:spPr>
            <a:xfrm>
              <a:off x="3655925" y="5747874"/>
              <a:ext cx="2105257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Lokale economie</a:t>
              </a:r>
              <a:endParaRPr lang="nl-BE" sz="1350" dirty="0"/>
            </a:p>
          </p:txBody>
        </p:sp>
      </p:grpSp>
      <p:sp>
        <p:nvSpPr>
          <p:cNvPr id="21" name="Ovaal 20"/>
          <p:cNvSpPr/>
          <p:nvPr/>
        </p:nvSpPr>
        <p:spPr>
          <a:xfrm>
            <a:off x="2911926" y="2375196"/>
            <a:ext cx="3942643" cy="2038572"/>
          </a:xfrm>
          <a:prstGeom prst="ellipse">
            <a:avLst/>
          </a:prstGeom>
          <a:solidFill>
            <a:srgbClr val="050607"/>
          </a:solidFill>
          <a:ln>
            <a:solidFill>
              <a:schemeClr val="accent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38100"/>
                <a:solidFill>
                  <a:schemeClr val="bg1"/>
                </a:solidFill>
              </a:rPr>
              <a:t>7</a:t>
            </a:r>
          </a:p>
          <a:p>
            <a:pPr algn="ctr"/>
            <a:r>
              <a:rPr lang="nl-NL" b="1" dirty="0">
                <a:ln w="38100"/>
                <a:solidFill>
                  <a:schemeClr val="bg1"/>
                </a:solidFill>
              </a:rPr>
              <a:t>DOELSTELLINGEN</a:t>
            </a:r>
            <a:endParaRPr lang="nl-BE" b="1" dirty="0">
              <a:ln w="38100"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7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468315" y="404813"/>
            <a:ext cx="3455613" cy="647923"/>
          </a:xfrm>
        </p:spPr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Verhaallijnen</a:t>
            </a:r>
            <a:endParaRPr lang="nl-B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7704" y="1700808"/>
            <a:ext cx="4896544" cy="431869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2137431" y="620688"/>
            <a:ext cx="6941666" cy="3847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693703"/>
            <a:r>
              <a:rPr sz="2500" b="1" spc="-150" dirty="0">
                <a:solidFill>
                  <a:srgbClr val="168E16"/>
                </a:solidFill>
                <a:latin typeface="Arial"/>
                <a:cs typeface="Arial"/>
              </a:rPr>
              <a:t>Grenzeloos</a:t>
            </a:r>
            <a:r>
              <a:rPr sz="2500" b="1" spc="15" dirty="0">
                <a:solidFill>
                  <a:srgbClr val="168E16"/>
                </a:solidFill>
                <a:latin typeface="Arial"/>
                <a:cs typeface="Arial"/>
              </a:rPr>
              <a:t> </a:t>
            </a:r>
            <a:r>
              <a:rPr sz="2500" b="1" spc="-83" dirty="0">
                <a:solidFill>
                  <a:srgbClr val="168E16"/>
                </a:solidFill>
                <a:latin typeface="Arial"/>
                <a:cs typeface="Arial"/>
              </a:rPr>
              <a:t>genieten</a:t>
            </a:r>
            <a:endParaRPr sz="2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537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5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838660" y="5411891"/>
            <a:ext cx="351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Proef en beleef de Westhoek</a:t>
            </a:r>
            <a:endParaRPr lang="nl-BE" sz="2400" dirty="0"/>
          </a:p>
        </p:txBody>
      </p:sp>
      <p:grpSp>
        <p:nvGrpSpPr>
          <p:cNvPr id="54" name="Groep 53"/>
          <p:cNvGrpSpPr/>
          <p:nvPr/>
        </p:nvGrpSpPr>
        <p:grpSpPr>
          <a:xfrm>
            <a:off x="269203" y="2880503"/>
            <a:ext cx="3895726" cy="2419349"/>
            <a:chOff x="396875" y="2435225"/>
            <a:chExt cx="5194301" cy="3225799"/>
          </a:xfrm>
        </p:grpSpPr>
        <p:grpSp>
          <p:nvGrpSpPr>
            <p:cNvPr id="15" name="Group 13"/>
            <p:cNvGrpSpPr>
              <a:grpSpLocks noChangeAspect="1"/>
            </p:cNvGrpSpPr>
            <p:nvPr/>
          </p:nvGrpSpPr>
          <p:grpSpPr bwMode="auto">
            <a:xfrm>
              <a:off x="396875" y="2435225"/>
              <a:ext cx="5194301" cy="3225799"/>
              <a:chOff x="250" y="1534"/>
              <a:chExt cx="3272" cy="2032"/>
            </a:xfrm>
          </p:grpSpPr>
          <p:sp>
            <p:nvSpPr>
              <p:cNvPr id="16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438" y="1639"/>
                <a:ext cx="2895" cy="1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BE" sz="1350"/>
              </a:p>
            </p:txBody>
          </p:sp>
          <p:pic>
            <p:nvPicPr>
              <p:cNvPr id="2064" name="Picture 1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5" y="1935"/>
                <a:ext cx="720" cy="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6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" y="2041"/>
                <a:ext cx="856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8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9" y="2747"/>
                <a:ext cx="1175" cy="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1414" y="3050"/>
                <a:ext cx="897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783"/>
                <a:r>
                  <a:rPr lang="nl-BE" sz="1125">
                    <a:solidFill>
                      <a:srgbClr val="FFFFFF"/>
                    </a:solidFill>
                    <a:latin typeface="Verdana" panose="020B0604030504040204" pitchFamily="34" charset="0"/>
                  </a:rPr>
                  <a:t>Meer vrije tijd </a:t>
                </a:r>
                <a:endParaRPr lang="nl-BE" sz="1350"/>
              </a:p>
            </p:txBody>
          </p:sp>
          <p:sp>
            <p:nvSpPr>
              <p:cNvPr id="20" name="Rectangle 23"/>
              <p:cNvSpPr>
                <a:spLocks noChangeArrowheads="1"/>
              </p:cNvSpPr>
              <p:nvPr/>
            </p:nvSpPr>
            <p:spPr bwMode="auto">
              <a:xfrm>
                <a:off x="1271" y="1893"/>
                <a:ext cx="1309" cy="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783"/>
                <a:r>
                  <a:rPr lang="nl-BE" sz="1350" dirty="0">
                    <a:solidFill>
                      <a:srgbClr val="596D2D"/>
                    </a:solidFill>
                  </a:rPr>
                  <a:t>Westhoekbeleving</a:t>
                </a:r>
              </a:p>
              <a:p>
                <a:pPr algn="ctr" defTabSz="685783"/>
                <a:r>
                  <a:rPr lang="nl-NL" sz="1350" dirty="0">
                    <a:solidFill>
                      <a:srgbClr val="596D2D"/>
                    </a:solidFill>
                  </a:rPr>
                  <a:t>in restaurants, cafés</a:t>
                </a:r>
              </a:p>
              <a:p>
                <a:pPr algn="ctr" defTabSz="685783"/>
                <a:r>
                  <a:rPr lang="nl-NL" sz="1350" dirty="0">
                    <a:solidFill>
                      <a:srgbClr val="596D2D"/>
                    </a:solidFill>
                  </a:rPr>
                  <a:t>en hoevewinkels</a:t>
                </a:r>
              </a:p>
              <a:p>
                <a:pPr defTabSz="685783"/>
                <a:endParaRPr lang="nl-BE" sz="1350" dirty="0"/>
              </a:p>
            </p:txBody>
          </p:sp>
          <p:sp>
            <p:nvSpPr>
              <p:cNvPr id="22" name="Freeform 25"/>
              <p:cNvSpPr>
                <a:spLocks/>
              </p:cNvSpPr>
              <p:nvPr/>
            </p:nvSpPr>
            <p:spPr bwMode="auto">
              <a:xfrm>
                <a:off x="250" y="1534"/>
                <a:ext cx="3272" cy="2023"/>
              </a:xfrm>
              <a:custGeom>
                <a:avLst/>
                <a:gdLst>
                  <a:gd name="T0" fmla="*/ 4714 w 6909"/>
                  <a:gd name="T1" fmla="*/ 4267 h 4267"/>
                  <a:gd name="T2" fmla="*/ 4941 w 6909"/>
                  <a:gd name="T3" fmla="*/ 3591 h 4267"/>
                  <a:gd name="T4" fmla="*/ 6088 w 6909"/>
                  <a:gd name="T5" fmla="*/ 1161 h 4267"/>
                  <a:gd name="T6" fmla="*/ 1968 w 6909"/>
                  <a:gd name="T7" fmla="*/ 484 h 4267"/>
                  <a:gd name="T8" fmla="*/ 821 w 6909"/>
                  <a:gd name="T9" fmla="*/ 2914 h 4267"/>
                  <a:gd name="T10" fmla="*/ 3846 w 6909"/>
                  <a:gd name="T11" fmla="*/ 3806 h 4267"/>
                  <a:gd name="T12" fmla="*/ 4714 w 6909"/>
                  <a:gd name="T13" fmla="*/ 4267 h 4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09" h="4267">
                    <a:moveTo>
                      <a:pt x="4714" y="4267"/>
                    </a:moveTo>
                    <a:lnTo>
                      <a:pt x="4941" y="3591"/>
                    </a:lnTo>
                    <a:cubicBezTo>
                      <a:pt x="6395" y="3107"/>
                      <a:pt x="6909" y="2019"/>
                      <a:pt x="6088" y="1161"/>
                    </a:cubicBezTo>
                    <a:cubicBezTo>
                      <a:pt x="5267" y="303"/>
                      <a:pt x="3423" y="0"/>
                      <a:pt x="1968" y="484"/>
                    </a:cubicBezTo>
                    <a:cubicBezTo>
                      <a:pt x="514" y="968"/>
                      <a:pt x="0" y="2056"/>
                      <a:pt x="821" y="2914"/>
                    </a:cubicBezTo>
                    <a:cubicBezTo>
                      <a:pt x="1427" y="3548"/>
                      <a:pt x="2623" y="3901"/>
                      <a:pt x="3846" y="3806"/>
                    </a:cubicBezTo>
                    <a:lnTo>
                      <a:pt x="4714" y="4267"/>
                    </a:lnTo>
                    <a:close/>
                  </a:path>
                </a:pathLst>
              </a:custGeom>
              <a:noFill/>
              <a:ln w="36513" cap="flat">
                <a:solidFill>
                  <a:srgbClr val="76923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BE" sz="1350"/>
              </a:p>
            </p:txBody>
          </p:sp>
        </p:grpSp>
        <p:pic>
          <p:nvPicPr>
            <p:cNvPr id="31" name="Afbeelding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284" y="3977261"/>
              <a:ext cx="2200385" cy="883703"/>
            </a:xfrm>
            <a:prstGeom prst="rect">
              <a:avLst/>
            </a:prstGeom>
          </p:spPr>
        </p:pic>
      </p:grpSp>
      <p:grpSp>
        <p:nvGrpSpPr>
          <p:cNvPr id="55" name="Groep 54"/>
          <p:cNvGrpSpPr/>
          <p:nvPr/>
        </p:nvGrpSpPr>
        <p:grpSpPr>
          <a:xfrm>
            <a:off x="178882" y="1146362"/>
            <a:ext cx="3126581" cy="1547813"/>
            <a:chOff x="526121" y="415210"/>
            <a:chExt cx="4168774" cy="2063750"/>
          </a:xfrm>
        </p:grpSpPr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526121" y="415210"/>
              <a:ext cx="4168774" cy="2063750"/>
              <a:chOff x="471" y="201"/>
              <a:chExt cx="2626" cy="1300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" y="719"/>
                <a:ext cx="774" cy="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471" y="201"/>
                <a:ext cx="2626" cy="1300"/>
              </a:xfrm>
              <a:custGeom>
                <a:avLst/>
                <a:gdLst>
                  <a:gd name="T0" fmla="*/ 3779 w 5538"/>
                  <a:gd name="T1" fmla="*/ 2736 h 2736"/>
                  <a:gd name="T2" fmla="*/ 3961 w 5538"/>
                  <a:gd name="T3" fmla="*/ 2303 h 2736"/>
                  <a:gd name="T4" fmla="*/ 4881 w 5538"/>
                  <a:gd name="T5" fmla="*/ 744 h 2736"/>
                  <a:gd name="T6" fmla="*/ 1578 w 5538"/>
                  <a:gd name="T7" fmla="*/ 310 h 2736"/>
                  <a:gd name="T8" fmla="*/ 658 w 5538"/>
                  <a:gd name="T9" fmla="*/ 1869 h 2736"/>
                  <a:gd name="T10" fmla="*/ 3083 w 5538"/>
                  <a:gd name="T11" fmla="*/ 2441 h 2736"/>
                  <a:gd name="T12" fmla="*/ 3779 w 5538"/>
                  <a:gd name="T13" fmla="*/ 2736 h 2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38" h="2736">
                    <a:moveTo>
                      <a:pt x="3779" y="2736"/>
                    </a:moveTo>
                    <a:lnTo>
                      <a:pt x="3961" y="2303"/>
                    </a:lnTo>
                    <a:cubicBezTo>
                      <a:pt x="5127" y="1992"/>
                      <a:pt x="5538" y="1295"/>
                      <a:pt x="4881" y="744"/>
                    </a:cubicBezTo>
                    <a:cubicBezTo>
                      <a:pt x="4223" y="194"/>
                      <a:pt x="2744" y="0"/>
                      <a:pt x="1578" y="310"/>
                    </a:cubicBezTo>
                    <a:cubicBezTo>
                      <a:pt x="412" y="621"/>
                      <a:pt x="0" y="1318"/>
                      <a:pt x="658" y="1869"/>
                    </a:cubicBezTo>
                    <a:cubicBezTo>
                      <a:pt x="1144" y="2275"/>
                      <a:pt x="2103" y="2501"/>
                      <a:pt x="3083" y="2441"/>
                    </a:cubicBezTo>
                    <a:lnTo>
                      <a:pt x="3779" y="2736"/>
                    </a:lnTo>
                    <a:close/>
                  </a:path>
                </a:pathLst>
              </a:custGeom>
              <a:noFill/>
              <a:ln w="365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BE" sz="1350"/>
              </a:p>
            </p:txBody>
          </p:sp>
        </p:grpSp>
        <p:sp>
          <p:nvSpPr>
            <p:cNvPr id="23" name="Rechthoek 22"/>
            <p:cNvSpPr/>
            <p:nvPr/>
          </p:nvSpPr>
          <p:spPr>
            <a:xfrm>
              <a:off x="1343472" y="676351"/>
              <a:ext cx="2717197" cy="954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350" dirty="0"/>
                <a:t>Meer genieten van Westhoek streekproducten</a:t>
              </a:r>
            </a:p>
          </p:txBody>
        </p:sp>
        <p:pic>
          <p:nvPicPr>
            <p:cNvPr id="33" name="Afbeelding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660" y="1513810"/>
              <a:ext cx="2035840" cy="530773"/>
            </a:xfrm>
            <a:prstGeom prst="rect">
              <a:avLst/>
            </a:prstGeom>
          </p:spPr>
        </p:pic>
      </p:grpSp>
      <p:grpSp>
        <p:nvGrpSpPr>
          <p:cNvPr id="56" name="Groep 55"/>
          <p:cNvGrpSpPr/>
          <p:nvPr/>
        </p:nvGrpSpPr>
        <p:grpSpPr>
          <a:xfrm>
            <a:off x="3017545" y="1369146"/>
            <a:ext cx="3463033" cy="1881724"/>
            <a:chOff x="4099838" y="731122"/>
            <a:chExt cx="4617377" cy="2508965"/>
          </a:xfrm>
        </p:grpSpPr>
        <p:grpSp>
          <p:nvGrpSpPr>
            <p:cNvPr id="24" name="Group 28"/>
            <p:cNvGrpSpPr>
              <a:grpSpLocks noChangeAspect="1"/>
            </p:cNvGrpSpPr>
            <p:nvPr/>
          </p:nvGrpSpPr>
          <p:grpSpPr bwMode="auto">
            <a:xfrm>
              <a:off x="4099838" y="731122"/>
              <a:ext cx="4617377" cy="2508965"/>
              <a:chOff x="2727" y="702"/>
              <a:chExt cx="2098" cy="1140"/>
            </a:xfrm>
          </p:grpSpPr>
          <p:sp>
            <p:nvSpPr>
              <p:cNvPr id="25" name="AutoShape 27"/>
              <p:cNvSpPr>
                <a:spLocks noChangeAspect="1" noChangeArrowheads="1" noTextEdit="1"/>
              </p:cNvSpPr>
              <p:nvPr/>
            </p:nvSpPr>
            <p:spPr bwMode="auto">
              <a:xfrm>
                <a:off x="2842" y="754"/>
                <a:ext cx="1867" cy="1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BE" sz="1350"/>
              </a:p>
            </p:txBody>
          </p:sp>
          <p:sp>
            <p:nvSpPr>
              <p:cNvPr id="26" name="Freeform 29"/>
              <p:cNvSpPr>
                <a:spLocks/>
              </p:cNvSpPr>
              <p:nvPr/>
            </p:nvSpPr>
            <p:spPr bwMode="auto">
              <a:xfrm>
                <a:off x="2727" y="702"/>
                <a:ext cx="2098" cy="1129"/>
              </a:xfrm>
              <a:custGeom>
                <a:avLst/>
                <a:gdLst>
                  <a:gd name="T0" fmla="*/ 1405 w 4423"/>
                  <a:gd name="T1" fmla="*/ 2373 h 2373"/>
                  <a:gd name="T2" fmla="*/ 1260 w 4423"/>
                  <a:gd name="T3" fmla="*/ 1997 h 2373"/>
                  <a:gd name="T4" fmla="*/ 525 w 4423"/>
                  <a:gd name="T5" fmla="*/ 646 h 2373"/>
                  <a:gd name="T6" fmla="*/ 3163 w 4423"/>
                  <a:gd name="T7" fmla="*/ 270 h 2373"/>
                  <a:gd name="T8" fmla="*/ 3898 w 4423"/>
                  <a:gd name="T9" fmla="*/ 1621 h 2373"/>
                  <a:gd name="T10" fmla="*/ 1961 w 4423"/>
                  <a:gd name="T11" fmla="*/ 2117 h 2373"/>
                  <a:gd name="T12" fmla="*/ 1405 w 4423"/>
                  <a:gd name="T13" fmla="*/ 2373 h 2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23" h="2373">
                    <a:moveTo>
                      <a:pt x="1405" y="2373"/>
                    </a:moveTo>
                    <a:lnTo>
                      <a:pt x="1260" y="1997"/>
                    </a:lnTo>
                    <a:cubicBezTo>
                      <a:pt x="329" y="1728"/>
                      <a:pt x="0" y="1123"/>
                      <a:pt x="525" y="646"/>
                    </a:cubicBezTo>
                    <a:cubicBezTo>
                      <a:pt x="1051" y="169"/>
                      <a:pt x="2232" y="0"/>
                      <a:pt x="3163" y="270"/>
                    </a:cubicBezTo>
                    <a:cubicBezTo>
                      <a:pt x="4094" y="539"/>
                      <a:pt x="4423" y="1144"/>
                      <a:pt x="3898" y="1621"/>
                    </a:cubicBezTo>
                    <a:cubicBezTo>
                      <a:pt x="3510" y="1973"/>
                      <a:pt x="2744" y="2169"/>
                      <a:pt x="1961" y="2117"/>
                    </a:cubicBezTo>
                    <a:lnTo>
                      <a:pt x="1405" y="2373"/>
                    </a:lnTo>
                    <a:close/>
                  </a:path>
                </a:pathLst>
              </a:custGeom>
              <a:noFill/>
              <a:ln w="36513" cap="flat">
                <a:solidFill>
                  <a:srgbClr val="76923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BE" sz="1350"/>
              </a:p>
            </p:txBody>
          </p:sp>
          <p:sp>
            <p:nvSpPr>
              <p:cNvPr id="27" name="Rectangle 31"/>
              <p:cNvSpPr>
                <a:spLocks noChangeArrowheads="1"/>
              </p:cNvSpPr>
              <p:nvPr/>
            </p:nvSpPr>
            <p:spPr bwMode="auto">
              <a:xfrm>
                <a:off x="3345" y="1450"/>
                <a:ext cx="602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783"/>
                <a:r>
                  <a:rPr lang="nl-BE" sz="1125" dirty="0">
                    <a:solidFill>
                      <a:srgbClr val="FFFFFF"/>
                    </a:solidFill>
                    <a:latin typeface="Verdana" panose="020B0604030504040204" pitchFamily="34" charset="0"/>
                  </a:rPr>
                  <a:t>Evenementen</a:t>
                </a:r>
                <a:endParaRPr lang="nl-BE" sz="1350" dirty="0"/>
              </a:p>
            </p:txBody>
          </p:sp>
        </p:grpSp>
        <p:sp>
          <p:nvSpPr>
            <p:cNvPr id="28" name="Rechthoek 27"/>
            <p:cNvSpPr/>
            <p:nvPr/>
          </p:nvSpPr>
          <p:spPr>
            <a:xfrm>
              <a:off x="4931310" y="1065075"/>
              <a:ext cx="3064306" cy="954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350" dirty="0">
                  <a:solidFill>
                    <a:schemeClr val="accent3">
                      <a:lumMod val="75000"/>
                    </a:schemeClr>
                  </a:solidFill>
                </a:rPr>
                <a:t>Van kleinschalige attractie naar belevingshuis</a:t>
              </a:r>
            </a:p>
          </p:txBody>
        </p:sp>
        <p:pic>
          <p:nvPicPr>
            <p:cNvPr id="44" name="Tijdelijke aanduiding voor inhoud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66" y="1998631"/>
              <a:ext cx="720080" cy="720080"/>
            </a:xfrm>
            <a:prstGeom prst="rect">
              <a:avLst/>
            </a:prstGeom>
          </p:spPr>
        </p:pic>
      </p:grpSp>
      <p:grpSp>
        <p:nvGrpSpPr>
          <p:cNvPr id="57" name="Groep 56"/>
          <p:cNvGrpSpPr/>
          <p:nvPr/>
        </p:nvGrpSpPr>
        <p:grpSpPr>
          <a:xfrm>
            <a:off x="6174028" y="1206000"/>
            <a:ext cx="3114676" cy="1568054"/>
            <a:chOff x="8135938" y="403226"/>
            <a:chExt cx="4152901" cy="2090738"/>
          </a:xfrm>
        </p:grpSpPr>
        <p:grpSp>
          <p:nvGrpSpPr>
            <p:cNvPr id="29" name="Group 34"/>
            <p:cNvGrpSpPr>
              <a:grpSpLocks noChangeAspect="1"/>
            </p:cNvGrpSpPr>
            <p:nvPr/>
          </p:nvGrpSpPr>
          <p:grpSpPr bwMode="auto">
            <a:xfrm>
              <a:off x="8135938" y="403226"/>
              <a:ext cx="4152901" cy="2090738"/>
              <a:chOff x="5125" y="254"/>
              <a:chExt cx="2616" cy="1317"/>
            </a:xfrm>
          </p:grpSpPr>
          <p:sp>
            <p:nvSpPr>
              <p:cNvPr id="30" name="AutoShape 33"/>
              <p:cNvSpPr>
                <a:spLocks noChangeAspect="1" noChangeArrowheads="1" noTextEdit="1"/>
              </p:cNvSpPr>
              <p:nvPr/>
            </p:nvSpPr>
            <p:spPr bwMode="auto">
              <a:xfrm>
                <a:off x="5272" y="271"/>
                <a:ext cx="2359" cy="1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BE" sz="1350"/>
              </a:p>
            </p:txBody>
          </p:sp>
          <p:sp>
            <p:nvSpPr>
              <p:cNvPr id="32" name="Freeform 35"/>
              <p:cNvSpPr>
                <a:spLocks/>
              </p:cNvSpPr>
              <p:nvPr/>
            </p:nvSpPr>
            <p:spPr bwMode="auto">
              <a:xfrm>
                <a:off x="5125" y="254"/>
                <a:ext cx="2616" cy="1309"/>
              </a:xfrm>
              <a:custGeom>
                <a:avLst/>
                <a:gdLst>
                  <a:gd name="T0" fmla="*/ 1753 w 5519"/>
                  <a:gd name="T1" fmla="*/ 2755 h 2755"/>
                  <a:gd name="T2" fmla="*/ 1572 w 5519"/>
                  <a:gd name="T3" fmla="*/ 2319 h 2755"/>
                  <a:gd name="T4" fmla="*/ 655 w 5519"/>
                  <a:gd name="T5" fmla="*/ 749 h 2755"/>
                  <a:gd name="T6" fmla="*/ 3947 w 5519"/>
                  <a:gd name="T7" fmla="*/ 312 h 2755"/>
                  <a:gd name="T8" fmla="*/ 4864 w 5519"/>
                  <a:gd name="T9" fmla="*/ 1882 h 2755"/>
                  <a:gd name="T10" fmla="*/ 2447 w 5519"/>
                  <a:gd name="T11" fmla="*/ 2458 h 2755"/>
                  <a:gd name="T12" fmla="*/ 1753 w 5519"/>
                  <a:gd name="T13" fmla="*/ 2755 h 2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9" h="2755">
                    <a:moveTo>
                      <a:pt x="1753" y="2755"/>
                    </a:moveTo>
                    <a:lnTo>
                      <a:pt x="1572" y="2319"/>
                    </a:lnTo>
                    <a:cubicBezTo>
                      <a:pt x="410" y="2006"/>
                      <a:pt x="0" y="1303"/>
                      <a:pt x="655" y="749"/>
                    </a:cubicBezTo>
                    <a:cubicBezTo>
                      <a:pt x="1311" y="195"/>
                      <a:pt x="2785" y="0"/>
                      <a:pt x="3947" y="312"/>
                    </a:cubicBezTo>
                    <a:cubicBezTo>
                      <a:pt x="5109" y="625"/>
                      <a:pt x="5519" y="1327"/>
                      <a:pt x="4864" y="1882"/>
                    </a:cubicBezTo>
                    <a:cubicBezTo>
                      <a:pt x="4380" y="2291"/>
                      <a:pt x="3423" y="2519"/>
                      <a:pt x="2447" y="2458"/>
                    </a:cubicBezTo>
                    <a:lnTo>
                      <a:pt x="1753" y="2755"/>
                    </a:lnTo>
                    <a:close/>
                  </a:path>
                </a:pathLst>
              </a:custGeom>
              <a:noFill/>
              <a:ln w="365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BE" sz="1350"/>
              </a:p>
            </p:txBody>
          </p:sp>
          <p:pic>
            <p:nvPicPr>
              <p:cNvPr id="2087" name="Picture 3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3" y="514"/>
                <a:ext cx="691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9" name="Picture 4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4" y="469"/>
                <a:ext cx="486" cy="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Rectangle 44"/>
              <p:cNvSpPr>
                <a:spLocks noChangeArrowheads="1"/>
              </p:cNvSpPr>
              <p:nvPr/>
            </p:nvSpPr>
            <p:spPr bwMode="auto">
              <a:xfrm>
                <a:off x="6093" y="575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783"/>
                <a:endParaRPr lang="nl-BE" sz="1350" dirty="0"/>
              </a:p>
            </p:txBody>
          </p:sp>
        </p:grpSp>
        <p:sp>
          <p:nvSpPr>
            <p:cNvPr id="45" name="Rechthoek 44"/>
            <p:cNvSpPr/>
            <p:nvPr/>
          </p:nvSpPr>
          <p:spPr>
            <a:xfrm>
              <a:off x="8809939" y="807135"/>
              <a:ext cx="288818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350" dirty="0"/>
                <a:t>Op bezoek bij boeren en producenten</a:t>
              </a:r>
            </a:p>
          </p:txBody>
        </p:sp>
        <p:pic>
          <p:nvPicPr>
            <p:cNvPr id="60" name="Afbeelding 5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458" y="1379093"/>
              <a:ext cx="808268" cy="808268"/>
            </a:xfrm>
            <a:prstGeom prst="rect">
              <a:avLst/>
            </a:prstGeom>
          </p:spPr>
        </p:pic>
      </p:grpSp>
      <p:grpSp>
        <p:nvGrpSpPr>
          <p:cNvPr id="58" name="Groep 57"/>
          <p:cNvGrpSpPr/>
          <p:nvPr/>
        </p:nvGrpSpPr>
        <p:grpSpPr>
          <a:xfrm>
            <a:off x="4997306" y="2933338"/>
            <a:ext cx="3749228" cy="2246709"/>
            <a:chOff x="6778625" y="2509838"/>
            <a:chExt cx="4998971" cy="2995612"/>
          </a:xfrm>
        </p:grpSpPr>
        <p:grpSp>
          <p:nvGrpSpPr>
            <p:cNvPr id="46" name="Group 49"/>
            <p:cNvGrpSpPr>
              <a:grpSpLocks noChangeAspect="1"/>
            </p:cNvGrpSpPr>
            <p:nvPr/>
          </p:nvGrpSpPr>
          <p:grpSpPr bwMode="auto">
            <a:xfrm>
              <a:off x="6778625" y="2509838"/>
              <a:ext cx="4152899" cy="2995612"/>
              <a:chOff x="4270" y="1581"/>
              <a:chExt cx="2616" cy="1887"/>
            </a:xfrm>
          </p:grpSpPr>
          <p:sp>
            <p:nvSpPr>
              <p:cNvPr id="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4417" y="1677"/>
                <a:ext cx="2321" cy="1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BE" sz="1350"/>
              </a:p>
            </p:txBody>
          </p:sp>
          <p:pic>
            <p:nvPicPr>
              <p:cNvPr id="2098" name="Picture 50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6" y="2284"/>
                <a:ext cx="864" cy="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2" name="Picture 5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8" y="2178"/>
                <a:ext cx="1031" cy="1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Freeform 58"/>
              <p:cNvSpPr>
                <a:spLocks/>
              </p:cNvSpPr>
              <p:nvPr/>
            </p:nvSpPr>
            <p:spPr bwMode="auto">
              <a:xfrm>
                <a:off x="4270" y="1581"/>
                <a:ext cx="2616" cy="1878"/>
              </a:xfrm>
              <a:custGeom>
                <a:avLst/>
                <a:gdLst>
                  <a:gd name="T0" fmla="*/ 1753 w 5519"/>
                  <a:gd name="T1" fmla="*/ 3961 h 3961"/>
                  <a:gd name="T2" fmla="*/ 1572 w 5519"/>
                  <a:gd name="T3" fmla="*/ 3334 h 3961"/>
                  <a:gd name="T4" fmla="*/ 655 w 5519"/>
                  <a:gd name="T5" fmla="*/ 1078 h 3961"/>
                  <a:gd name="T6" fmla="*/ 3947 w 5519"/>
                  <a:gd name="T7" fmla="*/ 449 h 3961"/>
                  <a:gd name="T8" fmla="*/ 4864 w 5519"/>
                  <a:gd name="T9" fmla="*/ 2705 h 3961"/>
                  <a:gd name="T10" fmla="*/ 2447 w 5519"/>
                  <a:gd name="T11" fmla="*/ 3534 h 3961"/>
                  <a:gd name="T12" fmla="*/ 1753 w 5519"/>
                  <a:gd name="T13" fmla="*/ 3961 h 39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9" h="3961">
                    <a:moveTo>
                      <a:pt x="1753" y="3961"/>
                    </a:moveTo>
                    <a:lnTo>
                      <a:pt x="1572" y="3334"/>
                    </a:lnTo>
                    <a:cubicBezTo>
                      <a:pt x="410" y="2884"/>
                      <a:pt x="0" y="1874"/>
                      <a:pt x="655" y="1078"/>
                    </a:cubicBezTo>
                    <a:cubicBezTo>
                      <a:pt x="1311" y="281"/>
                      <a:pt x="2785" y="0"/>
                      <a:pt x="3947" y="449"/>
                    </a:cubicBezTo>
                    <a:cubicBezTo>
                      <a:pt x="5109" y="899"/>
                      <a:pt x="5519" y="1909"/>
                      <a:pt x="4864" y="2705"/>
                    </a:cubicBezTo>
                    <a:cubicBezTo>
                      <a:pt x="4380" y="3293"/>
                      <a:pt x="3423" y="3621"/>
                      <a:pt x="2447" y="3534"/>
                    </a:cubicBezTo>
                    <a:lnTo>
                      <a:pt x="1753" y="3961"/>
                    </a:lnTo>
                    <a:close/>
                  </a:path>
                </a:pathLst>
              </a:custGeom>
              <a:noFill/>
              <a:ln w="36513" cap="flat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BE" sz="1350"/>
              </a:p>
            </p:txBody>
          </p:sp>
        </p:grpSp>
        <p:sp>
          <p:nvSpPr>
            <p:cNvPr id="72" name="Tekstvak 71"/>
            <p:cNvSpPr txBox="1"/>
            <p:nvPr/>
          </p:nvSpPr>
          <p:spPr>
            <a:xfrm>
              <a:off x="7380894" y="3231753"/>
              <a:ext cx="439670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Voor kleine Bourgondiërs</a:t>
              </a:r>
              <a:endParaRPr lang="nl-BE" sz="1350" dirty="0"/>
            </a:p>
          </p:txBody>
        </p:sp>
        <p:pic>
          <p:nvPicPr>
            <p:cNvPr id="73" name="Afbeelding 7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109" y="3708752"/>
              <a:ext cx="1501899" cy="1001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18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4752" y="1452167"/>
            <a:ext cx="8199826" cy="759619"/>
          </a:xfrm>
        </p:spPr>
        <p:txBody>
          <a:bodyPr/>
          <a:lstStyle/>
          <a:p>
            <a:pPr algn="ctr"/>
            <a:r>
              <a:rPr lang="nl-NL" sz="2400" dirty="0" smtClean="0"/>
              <a:t>Ondernemerschap</a:t>
            </a:r>
            <a:endParaRPr lang="nl-BE" sz="2400" dirty="0"/>
          </a:p>
        </p:txBody>
      </p:sp>
      <p:grpSp>
        <p:nvGrpSpPr>
          <p:cNvPr id="15" name="Groep 14"/>
          <p:cNvGrpSpPr/>
          <p:nvPr/>
        </p:nvGrpSpPr>
        <p:grpSpPr>
          <a:xfrm>
            <a:off x="400377" y="4031227"/>
            <a:ext cx="2342118" cy="1221375"/>
            <a:chOff x="767408" y="2652458"/>
            <a:chExt cx="2952328" cy="1380796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488" y="2652458"/>
              <a:ext cx="857196" cy="857196"/>
            </a:xfrm>
            <a:prstGeom prst="rect">
              <a:avLst/>
            </a:prstGeom>
          </p:spPr>
        </p:pic>
        <p:sp>
          <p:nvSpPr>
            <p:cNvPr id="7" name="Tekstvak 6"/>
            <p:cNvSpPr txBox="1"/>
            <p:nvPr/>
          </p:nvSpPr>
          <p:spPr>
            <a:xfrm>
              <a:off x="767408" y="3633144"/>
              <a:ext cx="2952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Chef we dagen u uit! </a:t>
              </a:r>
              <a:endParaRPr lang="nl-BE" sz="1350" dirty="0"/>
            </a:p>
          </p:txBody>
        </p:sp>
      </p:grpSp>
      <p:grpSp>
        <p:nvGrpSpPr>
          <p:cNvPr id="16" name="Groep 15"/>
          <p:cNvGrpSpPr/>
          <p:nvPr/>
        </p:nvGrpSpPr>
        <p:grpSpPr>
          <a:xfrm>
            <a:off x="2862738" y="4020186"/>
            <a:ext cx="3317211" cy="1431069"/>
            <a:chOff x="4439816" y="2564840"/>
            <a:chExt cx="4155113" cy="1745411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4798" y="2564840"/>
              <a:ext cx="1712611" cy="1007864"/>
            </a:xfrm>
            <a:prstGeom prst="rect">
              <a:avLst/>
            </a:prstGeom>
          </p:spPr>
        </p:pic>
        <p:sp>
          <p:nvSpPr>
            <p:cNvPr id="8" name="Tekstvak 7"/>
            <p:cNvSpPr txBox="1"/>
            <p:nvPr/>
          </p:nvSpPr>
          <p:spPr>
            <a:xfrm>
              <a:off x="4439816" y="3633144"/>
              <a:ext cx="4155113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Lokale producten attractiever in de markt zetten</a:t>
              </a:r>
              <a:endParaRPr lang="nl-BE" sz="1350" dirty="0"/>
            </a:p>
          </p:txBody>
        </p:sp>
      </p:grpSp>
      <p:grpSp>
        <p:nvGrpSpPr>
          <p:cNvPr id="17" name="Groep 16"/>
          <p:cNvGrpSpPr/>
          <p:nvPr/>
        </p:nvGrpSpPr>
        <p:grpSpPr>
          <a:xfrm>
            <a:off x="6300192" y="4048904"/>
            <a:ext cx="3189722" cy="1177082"/>
            <a:chOff x="8471722" y="2610893"/>
            <a:chExt cx="4252962" cy="1569444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4392" y="2610893"/>
              <a:ext cx="915757" cy="915757"/>
            </a:xfrm>
            <a:prstGeom prst="rect">
              <a:avLst/>
            </a:prstGeom>
          </p:spPr>
        </p:pic>
        <p:sp>
          <p:nvSpPr>
            <p:cNvPr id="10" name="Tekstvak 9"/>
            <p:cNvSpPr txBox="1"/>
            <p:nvPr/>
          </p:nvSpPr>
          <p:spPr>
            <a:xfrm>
              <a:off x="8471722" y="3780227"/>
              <a:ext cx="42529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Blijvend inzetten op kwaliteit</a:t>
              </a:r>
              <a:endParaRPr lang="nl-BE" sz="1350" dirty="0"/>
            </a:p>
          </p:txBody>
        </p:sp>
      </p:grpSp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2390289"/>
            <a:ext cx="5832648" cy="63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9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5994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7504" y="116632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6"/>
                </a:solidFill>
              </a:rPr>
              <a:t>Van de zee naar de bergen of… </a:t>
            </a:r>
            <a:endParaRPr lang="nl-BE" sz="2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9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688591" y="2689255"/>
            <a:ext cx="59127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500" b="1" dirty="0">
                <a:solidFill>
                  <a:srgbClr val="006D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Welkomstwoord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592229" y="4149080"/>
            <a:ext cx="4105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700" b="1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 Verschoore</a:t>
            </a:r>
          </a:p>
          <a:p>
            <a:pPr algn="ctr"/>
            <a:endParaRPr lang="nl-BE" sz="1500" b="1" i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BE" sz="15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Schepen Toerisme Ieper</a:t>
            </a:r>
          </a:p>
          <a:p>
            <a:pPr algn="ctr"/>
            <a:r>
              <a:rPr lang="nl-BE" sz="15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Ondervoorzitter Westtoer</a:t>
            </a:r>
          </a:p>
        </p:txBody>
      </p:sp>
      <p:sp>
        <p:nvSpPr>
          <p:cNvPr id="6" name="Tekstvak 5"/>
          <p:cNvSpPr txBox="1">
            <a:spLocks/>
          </p:cNvSpPr>
          <p:nvPr/>
        </p:nvSpPr>
        <p:spPr>
          <a:xfrm>
            <a:off x="-1" y="6613674"/>
            <a:ext cx="9144001" cy="300082"/>
          </a:xfrm>
          <a:prstGeom prst="rect">
            <a:avLst/>
          </a:prstGeom>
          <a:solidFill>
            <a:srgbClr val="004800"/>
          </a:solidFill>
        </p:spPr>
        <p:txBody>
          <a:bodyPr wrap="square" rtlCol="0">
            <a:spAutoFit/>
          </a:bodyPr>
          <a:lstStyle/>
          <a:p>
            <a:endParaRPr lang="nl-BE" sz="135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t="7047" r="6678" b="1594"/>
          <a:stretch/>
        </p:blipFill>
        <p:spPr>
          <a:xfrm>
            <a:off x="6876256" y="294473"/>
            <a:ext cx="2160000" cy="11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6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93520"/>
            <a:ext cx="8198813" cy="1012824"/>
          </a:xfrm>
        </p:spPr>
        <p:txBody>
          <a:bodyPr/>
          <a:lstStyle/>
          <a:p>
            <a:r>
              <a:rPr lang="nl-NL" dirty="0" smtClean="0"/>
              <a:t>Landschapsbeleving als groene draad</a:t>
            </a:r>
            <a:endParaRPr lang="nl-BE" dirty="0"/>
          </a:p>
        </p:txBody>
      </p:sp>
      <p:grpSp>
        <p:nvGrpSpPr>
          <p:cNvPr id="13" name="Groep 12"/>
          <p:cNvGrpSpPr/>
          <p:nvPr/>
        </p:nvGrpSpPr>
        <p:grpSpPr>
          <a:xfrm>
            <a:off x="138514" y="4651041"/>
            <a:ext cx="2164019" cy="1733420"/>
            <a:chOff x="217273" y="4149080"/>
            <a:chExt cx="2885358" cy="2311227"/>
          </a:xfrm>
        </p:grpSpPr>
        <p:pic>
          <p:nvPicPr>
            <p:cNvPr id="3" name="Afbeelding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24" y="4149080"/>
              <a:ext cx="965101" cy="965101"/>
            </a:xfrm>
            <a:prstGeom prst="rect">
              <a:avLst/>
            </a:prstGeom>
          </p:spPr>
        </p:pic>
        <p:sp>
          <p:nvSpPr>
            <p:cNvPr id="5" name="Rechthoek 4"/>
            <p:cNvSpPr/>
            <p:nvPr/>
          </p:nvSpPr>
          <p:spPr>
            <a:xfrm>
              <a:off x="217273" y="5229200"/>
              <a:ext cx="2885358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nl-BE" sz="1350" dirty="0">
                  <a:solidFill>
                    <a:schemeClr val="tx1">
                      <a:lumMod val="50000"/>
                    </a:schemeClr>
                  </a:solidFill>
                </a:rPr>
                <a:t>Inrichten van enkele landschappelijke topsites</a:t>
              </a:r>
            </a:p>
          </p:txBody>
        </p:sp>
      </p:grpSp>
      <p:grpSp>
        <p:nvGrpSpPr>
          <p:cNvPr id="14" name="Groep 13"/>
          <p:cNvGrpSpPr/>
          <p:nvPr/>
        </p:nvGrpSpPr>
        <p:grpSpPr>
          <a:xfrm>
            <a:off x="2607382" y="4684618"/>
            <a:ext cx="3121752" cy="1067554"/>
            <a:chOff x="3637032" y="4205904"/>
            <a:chExt cx="4162336" cy="1423407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900" y="4205904"/>
              <a:ext cx="859160" cy="859159"/>
            </a:xfrm>
            <a:prstGeom prst="rect">
              <a:avLst/>
            </a:prstGeom>
          </p:spPr>
        </p:pic>
        <p:sp>
          <p:nvSpPr>
            <p:cNvPr id="8" name="Rechthoek 7"/>
            <p:cNvSpPr/>
            <p:nvPr/>
          </p:nvSpPr>
          <p:spPr>
            <a:xfrm>
              <a:off x="3637032" y="5229201"/>
              <a:ext cx="41623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nl-BE" sz="1350" dirty="0">
                  <a:solidFill>
                    <a:schemeClr val="tx1">
                      <a:lumMod val="50000"/>
                    </a:schemeClr>
                  </a:solidFill>
                </a:rPr>
                <a:t>Realiseren van uitkijkpunten</a:t>
              </a:r>
            </a:p>
          </p:txBody>
        </p:sp>
      </p:grpSp>
      <p:grpSp>
        <p:nvGrpSpPr>
          <p:cNvPr id="15" name="Groep 14"/>
          <p:cNvGrpSpPr/>
          <p:nvPr/>
        </p:nvGrpSpPr>
        <p:grpSpPr>
          <a:xfrm>
            <a:off x="5729134" y="4689069"/>
            <a:ext cx="3267409" cy="1279834"/>
            <a:chOff x="7562868" y="4199863"/>
            <a:chExt cx="4356545" cy="1706447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4225" y="4199863"/>
              <a:ext cx="1541165" cy="770583"/>
            </a:xfrm>
            <a:prstGeom prst="rect">
              <a:avLst/>
            </a:prstGeom>
          </p:spPr>
        </p:pic>
        <p:sp>
          <p:nvSpPr>
            <p:cNvPr id="10" name="Rechthoek 9"/>
            <p:cNvSpPr/>
            <p:nvPr/>
          </p:nvSpPr>
          <p:spPr>
            <a:xfrm>
              <a:off x="7562868" y="5229201"/>
              <a:ext cx="4356545" cy="677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nl-BE" sz="1350" dirty="0">
                  <a:solidFill>
                    <a:schemeClr val="tx1">
                      <a:lumMod val="50000"/>
                    </a:schemeClr>
                  </a:solidFill>
                </a:rPr>
                <a:t>Inrichting van het </a:t>
              </a:r>
              <a:r>
                <a:rPr lang="nl-BE" sz="1350" dirty="0" err="1">
                  <a:solidFill>
                    <a:schemeClr val="tx1">
                      <a:lumMod val="50000"/>
                    </a:schemeClr>
                  </a:solidFill>
                </a:rPr>
                <a:t>groen-blauwe</a:t>
              </a:r>
              <a:r>
                <a:rPr lang="nl-BE" sz="1350" dirty="0">
                  <a:solidFill>
                    <a:schemeClr val="tx1">
                      <a:lumMod val="50000"/>
                    </a:schemeClr>
                  </a:solidFill>
                </a:rPr>
                <a:t> netwerk</a:t>
              </a:r>
            </a:p>
          </p:txBody>
        </p:sp>
      </p:grp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6" b="18556"/>
          <a:stretch/>
        </p:blipFill>
        <p:spPr>
          <a:xfrm>
            <a:off x="4576284" y="1804095"/>
            <a:ext cx="4173218" cy="22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46557"/>
            <a:ext cx="8199826" cy="1012825"/>
          </a:xfrm>
        </p:spPr>
        <p:txBody>
          <a:bodyPr/>
          <a:lstStyle/>
          <a:p>
            <a:r>
              <a:rPr lang="nl-NL" dirty="0"/>
              <a:t>Focus op fietsen en wandelen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835028" y="4470089"/>
            <a:ext cx="3186354" cy="810090"/>
          </a:xfrm>
        </p:spPr>
        <p:txBody>
          <a:bodyPr/>
          <a:lstStyle/>
          <a:p>
            <a:pPr marL="0" indent="0">
              <a:buNone/>
            </a:pPr>
            <a:r>
              <a:rPr lang="nl-BE" sz="1500" dirty="0"/>
              <a:t>Ondersteunen van waterrecreatie en watertoerisme</a:t>
            </a:r>
          </a:p>
          <a:p>
            <a:pPr marL="342892" lvl="1" indent="0">
              <a:buNone/>
            </a:pPr>
            <a:endParaRPr lang="nl-BE" sz="1200" dirty="0"/>
          </a:p>
          <a:p>
            <a:pPr lvl="1"/>
            <a:endParaRPr lang="nl-BE" sz="1350" dirty="0"/>
          </a:p>
          <a:p>
            <a:pPr marL="342892" lvl="1" indent="0">
              <a:buNone/>
            </a:pPr>
            <a:endParaRPr lang="nl-BE" sz="1200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9" y="2473498"/>
            <a:ext cx="619131" cy="54657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2" y="4556402"/>
            <a:ext cx="601208" cy="81306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46" y="2289586"/>
            <a:ext cx="914400" cy="9144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23" y="4556402"/>
            <a:ext cx="775246" cy="77524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458666" y="2512244"/>
            <a:ext cx="27866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Uitbouwen van de Westhoek tot echte fietsregio</a:t>
            </a:r>
            <a:endParaRPr lang="nl-BE" sz="1350" dirty="0"/>
          </a:p>
        </p:txBody>
      </p:sp>
      <p:sp>
        <p:nvSpPr>
          <p:cNvPr id="11" name="Tekstvak 10"/>
          <p:cNvSpPr txBox="1"/>
          <p:nvPr/>
        </p:nvSpPr>
        <p:spPr>
          <a:xfrm>
            <a:off x="1515823" y="4772348"/>
            <a:ext cx="27436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Verfijnen van het wandelproduct</a:t>
            </a:r>
            <a:endParaRPr lang="nl-BE" sz="1350" dirty="0"/>
          </a:p>
        </p:txBody>
      </p:sp>
      <p:sp>
        <p:nvSpPr>
          <p:cNvPr id="12" name="Tekstvak 11"/>
          <p:cNvSpPr txBox="1"/>
          <p:nvPr/>
        </p:nvSpPr>
        <p:spPr>
          <a:xfrm>
            <a:off x="5695149" y="2545786"/>
            <a:ext cx="31323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Afwerken van het route-aanbod voor paardrijden en mennen</a:t>
            </a:r>
            <a:endParaRPr lang="nl-BE" sz="1350" dirty="0"/>
          </a:p>
        </p:txBody>
      </p:sp>
    </p:spTree>
    <p:extLst>
      <p:ext uri="{BB962C8B-B14F-4D97-AF65-F5344CB8AC3E}">
        <p14:creationId xmlns:p14="http://schemas.microsoft.com/office/powerpoint/2010/main" val="260844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008" y="404664"/>
            <a:ext cx="8199826" cy="1012825"/>
          </a:xfrm>
        </p:spPr>
        <p:txBody>
          <a:bodyPr/>
          <a:lstStyle/>
          <a:p>
            <a:r>
              <a:rPr lang="nl-NL" dirty="0"/>
              <a:t>Slow toerisme en duurzaamheid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859917" y="4789976"/>
            <a:ext cx="2591520" cy="697562"/>
          </a:xfrm>
        </p:spPr>
        <p:txBody>
          <a:bodyPr/>
          <a:lstStyle/>
          <a:p>
            <a:pPr marL="0" indent="0">
              <a:buNone/>
            </a:pPr>
            <a:r>
              <a:rPr lang="nl-NL" sz="1350" dirty="0"/>
              <a:t>Creëren van een netwerk van fiets- en landschapsambassadeurs</a:t>
            </a:r>
          </a:p>
          <a:p>
            <a:pPr marL="0" indent="0">
              <a:buNone/>
            </a:pPr>
            <a:endParaRPr lang="nl-NL" sz="1350" dirty="0"/>
          </a:p>
          <a:p>
            <a:pPr>
              <a:buFont typeface="Verdana" panose="020B0604030504040204" pitchFamily="34" charset="0"/>
              <a:buChar char="‒"/>
            </a:pPr>
            <a:endParaRPr lang="nl-BE" sz="12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16" y="2488696"/>
            <a:ext cx="768381" cy="6761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11" y="4503566"/>
            <a:ext cx="740140" cy="7568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32" y="2480534"/>
            <a:ext cx="831837" cy="83183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32" y="4599718"/>
            <a:ext cx="1114914" cy="1113588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858141" y="2480534"/>
            <a:ext cx="23222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Beheer en onderhoud recreatieve paden en voorzieningen</a:t>
            </a:r>
            <a:endParaRPr lang="nl-BE" sz="1350" dirty="0"/>
          </a:p>
        </p:txBody>
      </p:sp>
      <p:sp>
        <p:nvSpPr>
          <p:cNvPr id="11" name="Tekstvak 10"/>
          <p:cNvSpPr txBox="1"/>
          <p:nvPr/>
        </p:nvSpPr>
        <p:spPr>
          <a:xfrm>
            <a:off x="1831792" y="4789976"/>
            <a:ext cx="2417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Beleidsmatig ondersteunen landschapszorg- en ontwikkeling</a:t>
            </a:r>
            <a:endParaRPr lang="nl-BE" sz="1350" dirty="0"/>
          </a:p>
        </p:txBody>
      </p:sp>
      <p:sp>
        <p:nvSpPr>
          <p:cNvPr id="13" name="Tekstvak 12"/>
          <p:cNvSpPr txBox="1"/>
          <p:nvPr/>
        </p:nvSpPr>
        <p:spPr>
          <a:xfrm>
            <a:off x="5859917" y="2490670"/>
            <a:ext cx="30235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Uitbreiden van groengebieden: provinciedomeinen, natuur en bos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2" y="5526040"/>
            <a:ext cx="1253338" cy="43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107" y="410848"/>
            <a:ext cx="8199826" cy="759619"/>
          </a:xfrm>
        </p:spPr>
        <p:txBody>
          <a:bodyPr/>
          <a:lstStyle/>
          <a:p>
            <a:r>
              <a:rPr lang="nl-NL" dirty="0"/>
              <a:t>De verhalen van de Westhoek</a:t>
            </a:r>
            <a:endParaRPr lang="nl-BE" dirty="0"/>
          </a:p>
        </p:txBody>
      </p:sp>
      <p:sp>
        <p:nvSpPr>
          <p:cNvPr id="4" name="Rechthoek 3"/>
          <p:cNvSpPr/>
          <p:nvPr/>
        </p:nvSpPr>
        <p:spPr>
          <a:xfrm>
            <a:off x="2046327" y="5464636"/>
            <a:ext cx="631870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"/>
            <a:r>
              <a:rPr lang="nl-NL" sz="1350" dirty="0"/>
              <a:t>Andere histories van de Westhoek: historisch Ieper, Spaanse tijd in Veurne, middeleeuwen in Mesen, Romeinse verhaal in </a:t>
            </a:r>
            <a:r>
              <a:rPr lang="nl-NL" sz="1350" dirty="0" err="1"/>
              <a:t>Wervik</a:t>
            </a:r>
            <a:r>
              <a:rPr lang="nl-NL" sz="1350" dirty="0"/>
              <a:t>, Kelten in Heuvelland, …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190483"/>
            <a:ext cx="1263886" cy="1263886"/>
          </a:xfrm>
          <a:prstGeom prst="rect">
            <a:avLst/>
          </a:prstGeom>
        </p:spPr>
      </p:pic>
      <p:grpSp>
        <p:nvGrpSpPr>
          <p:cNvPr id="35" name="Groep 34"/>
          <p:cNvGrpSpPr/>
          <p:nvPr/>
        </p:nvGrpSpPr>
        <p:grpSpPr>
          <a:xfrm>
            <a:off x="4524212" y="1415293"/>
            <a:ext cx="4365122" cy="1075080"/>
            <a:chOff x="6108485" y="507169"/>
            <a:chExt cx="5820163" cy="1433440"/>
          </a:xfrm>
        </p:grpSpPr>
        <p:cxnSp>
          <p:nvCxnSpPr>
            <p:cNvPr id="9" name="Rechte verbindingslijn met pijl 8"/>
            <p:cNvCxnSpPr/>
            <p:nvPr/>
          </p:nvCxnSpPr>
          <p:spPr>
            <a:xfrm flipV="1">
              <a:off x="6108485" y="885605"/>
              <a:ext cx="2083199" cy="1055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kstvak 23"/>
            <p:cNvSpPr txBox="1"/>
            <p:nvPr/>
          </p:nvSpPr>
          <p:spPr>
            <a:xfrm>
              <a:off x="9480376" y="726558"/>
              <a:ext cx="244827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2020: the return </a:t>
              </a:r>
              <a:endParaRPr lang="nl-BE" sz="1350" dirty="0"/>
            </a:p>
          </p:txBody>
        </p:sp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8288" y="507169"/>
              <a:ext cx="691930" cy="808112"/>
            </a:xfrm>
            <a:prstGeom prst="rect">
              <a:avLst/>
            </a:prstGeom>
          </p:spPr>
        </p:pic>
      </p:grpSp>
      <p:grpSp>
        <p:nvGrpSpPr>
          <p:cNvPr id="36" name="Groep 35"/>
          <p:cNvGrpSpPr/>
          <p:nvPr/>
        </p:nvGrpSpPr>
        <p:grpSpPr>
          <a:xfrm>
            <a:off x="4517998" y="2304717"/>
            <a:ext cx="4578416" cy="691462"/>
            <a:chOff x="6101033" y="1671881"/>
            <a:chExt cx="6104555" cy="921949"/>
          </a:xfrm>
        </p:grpSpPr>
        <p:cxnSp>
          <p:nvCxnSpPr>
            <p:cNvPr id="12" name="Rechte verbindingslijn met pijl 11"/>
            <p:cNvCxnSpPr/>
            <p:nvPr/>
          </p:nvCxnSpPr>
          <p:spPr>
            <a:xfrm flipV="1">
              <a:off x="6101033" y="2132857"/>
              <a:ext cx="2443239" cy="874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Afbeelding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8427" y="1671881"/>
              <a:ext cx="921949" cy="921949"/>
            </a:xfrm>
            <a:prstGeom prst="rect">
              <a:avLst/>
            </a:prstGeom>
          </p:spPr>
        </p:pic>
        <p:sp>
          <p:nvSpPr>
            <p:cNvPr id="27" name="Tekstvak 26"/>
            <p:cNvSpPr txBox="1"/>
            <p:nvPr/>
          </p:nvSpPr>
          <p:spPr>
            <a:xfrm>
              <a:off x="9696399" y="1772816"/>
              <a:ext cx="250918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2023: the landscape</a:t>
              </a:r>
              <a:endParaRPr lang="nl-BE" sz="1350" dirty="0"/>
            </a:p>
          </p:txBody>
        </p:sp>
      </p:grpSp>
      <p:grpSp>
        <p:nvGrpSpPr>
          <p:cNvPr id="37" name="Groep 36"/>
          <p:cNvGrpSpPr/>
          <p:nvPr/>
        </p:nvGrpSpPr>
        <p:grpSpPr>
          <a:xfrm>
            <a:off x="4517998" y="2879644"/>
            <a:ext cx="4154687" cy="1178527"/>
            <a:chOff x="6101033" y="2364703"/>
            <a:chExt cx="5539583" cy="1571369"/>
          </a:xfrm>
        </p:grpSpPr>
        <p:cxnSp>
          <p:nvCxnSpPr>
            <p:cNvPr id="15" name="Rechte verbindingslijn met pijl 14"/>
            <p:cNvCxnSpPr/>
            <p:nvPr/>
          </p:nvCxnSpPr>
          <p:spPr>
            <a:xfrm>
              <a:off x="6101033" y="2364703"/>
              <a:ext cx="2083199" cy="7911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Afbeelding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272" y="2858825"/>
              <a:ext cx="926232" cy="926232"/>
            </a:xfrm>
            <a:prstGeom prst="rect">
              <a:avLst/>
            </a:prstGeom>
          </p:spPr>
        </p:pic>
        <p:sp>
          <p:nvSpPr>
            <p:cNvPr id="29" name="Tekstvak 28"/>
            <p:cNvSpPr txBox="1"/>
            <p:nvPr/>
          </p:nvSpPr>
          <p:spPr>
            <a:xfrm>
              <a:off x="9696399" y="3258964"/>
              <a:ext cx="194421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2027: the monument</a:t>
              </a:r>
              <a:endParaRPr lang="nl-BE" sz="1350" dirty="0"/>
            </a:p>
          </p:txBody>
        </p:sp>
      </p:grpSp>
      <p:grpSp>
        <p:nvGrpSpPr>
          <p:cNvPr id="34" name="Groep 33"/>
          <p:cNvGrpSpPr/>
          <p:nvPr/>
        </p:nvGrpSpPr>
        <p:grpSpPr>
          <a:xfrm>
            <a:off x="248544" y="2379008"/>
            <a:ext cx="2566728" cy="866362"/>
            <a:chOff x="134064" y="1621984"/>
            <a:chExt cx="3422304" cy="1155149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40" y="2132856"/>
              <a:ext cx="754724" cy="644277"/>
            </a:xfrm>
            <a:prstGeom prst="rect">
              <a:avLst/>
            </a:prstGeom>
          </p:spPr>
        </p:pic>
        <p:sp>
          <p:nvSpPr>
            <p:cNvPr id="30" name="Rechthoek 29"/>
            <p:cNvSpPr/>
            <p:nvPr/>
          </p:nvSpPr>
          <p:spPr>
            <a:xfrm>
              <a:off x="134064" y="1621984"/>
              <a:ext cx="3422304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350" dirty="0"/>
                <a:t>Groote Oorlog ook na 2018</a:t>
              </a:r>
            </a:p>
          </p:txBody>
        </p:sp>
      </p:grpSp>
      <p:sp>
        <p:nvSpPr>
          <p:cNvPr id="33" name="Tekstvak 32"/>
          <p:cNvSpPr txBox="1"/>
          <p:nvPr/>
        </p:nvSpPr>
        <p:spPr>
          <a:xfrm>
            <a:off x="3125374" y="2540152"/>
            <a:ext cx="13501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Themajaren</a:t>
            </a:r>
            <a:endParaRPr lang="nl-BE" sz="1350" dirty="0"/>
          </a:p>
        </p:txBody>
      </p:sp>
    </p:spTree>
    <p:extLst>
      <p:ext uri="{BB962C8B-B14F-4D97-AF65-F5344CB8AC3E}">
        <p14:creationId xmlns:p14="http://schemas.microsoft.com/office/powerpoint/2010/main" val="399029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6209" y="2749004"/>
            <a:ext cx="1782198" cy="702078"/>
          </a:xfrm>
        </p:spPr>
        <p:txBody>
          <a:bodyPr/>
          <a:lstStyle/>
          <a:p>
            <a:pPr marL="0" indent="0">
              <a:buNone/>
            </a:pPr>
            <a:endParaRPr lang="nl-NL" sz="1350" dirty="0"/>
          </a:p>
          <a:p>
            <a:pPr marL="0" indent="0">
              <a:buNone/>
            </a:pPr>
            <a:r>
              <a:rPr lang="nl-NL" sz="1350" dirty="0"/>
              <a:t>Vredeseducatie voor de Groote Oorlog</a:t>
            </a:r>
          </a:p>
          <a:p>
            <a:pPr marL="0" indent="0">
              <a:buNone/>
            </a:pPr>
            <a:endParaRPr lang="nl-NL" sz="135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7" r="18601"/>
          <a:stretch/>
        </p:blipFill>
        <p:spPr>
          <a:xfrm>
            <a:off x="2726336" y="1920985"/>
            <a:ext cx="756084" cy="871584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138409" y="2998165"/>
            <a:ext cx="236388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350" dirty="0"/>
              <a:t>Westhoek </a:t>
            </a:r>
            <a:r>
              <a:rPr lang="nl-NL" sz="1350" dirty="0" err="1"/>
              <a:t>KD’s</a:t>
            </a:r>
            <a:r>
              <a:rPr lang="nl-NL" sz="1350" dirty="0"/>
              <a:t> in niet WOI- bezoekersattracties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1" y="1920985"/>
            <a:ext cx="771878" cy="771878"/>
          </a:xfrm>
          <a:prstGeom prst="rect">
            <a:avLst/>
          </a:prstGeom>
        </p:spPr>
      </p:pic>
      <p:grpSp>
        <p:nvGrpSpPr>
          <p:cNvPr id="16" name="Groep 15"/>
          <p:cNvGrpSpPr/>
          <p:nvPr/>
        </p:nvGrpSpPr>
        <p:grpSpPr>
          <a:xfrm>
            <a:off x="987538" y="4437112"/>
            <a:ext cx="2116840" cy="1791712"/>
            <a:chOff x="1051289" y="4370096"/>
            <a:chExt cx="2822453" cy="2388948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096" y="4370096"/>
              <a:ext cx="1988840" cy="1988840"/>
            </a:xfrm>
            <a:prstGeom prst="rect">
              <a:avLst/>
            </a:prstGeom>
          </p:spPr>
        </p:pic>
        <p:sp>
          <p:nvSpPr>
            <p:cNvPr id="9" name="Tekstvak 8"/>
            <p:cNvSpPr txBox="1"/>
            <p:nvPr/>
          </p:nvSpPr>
          <p:spPr>
            <a:xfrm>
              <a:off x="1051289" y="6358935"/>
              <a:ext cx="282245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350" dirty="0"/>
                <a:t>Jonge reizigers</a:t>
              </a:r>
              <a:endParaRPr lang="nl-BE" sz="1350" dirty="0"/>
            </a:p>
          </p:txBody>
        </p:sp>
      </p:grpSp>
      <p:grpSp>
        <p:nvGrpSpPr>
          <p:cNvPr id="17" name="Groep 16"/>
          <p:cNvGrpSpPr/>
          <p:nvPr/>
        </p:nvGrpSpPr>
        <p:grpSpPr>
          <a:xfrm>
            <a:off x="6203437" y="4476425"/>
            <a:ext cx="1674186" cy="1768460"/>
            <a:chOff x="8184232" y="4393423"/>
            <a:chExt cx="2232248" cy="2357948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240" y="4393423"/>
              <a:ext cx="1751235" cy="1751235"/>
            </a:xfrm>
            <a:prstGeom prst="rect">
              <a:avLst/>
            </a:prstGeom>
          </p:spPr>
        </p:pic>
        <p:sp>
          <p:nvSpPr>
            <p:cNvPr id="11" name="Tekstvak 10"/>
            <p:cNvSpPr txBox="1"/>
            <p:nvPr/>
          </p:nvSpPr>
          <p:spPr>
            <a:xfrm>
              <a:off x="8184232" y="6351261"/>
              <a:ext cx="2232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Ondernemers</a:t>
              </a:r>
              <a:endParaRPr lang="nl-BE" sz="1350" dirty="0"/>
            </a:p>
          </p:txBody>
        </p:sp>
      </p:grp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6"/>
          <a:srcRect l="43118"/>
          <a:stretch/>
        </p:blipFill>
        <p:spPr>
          <a:xfrm>
            <a:off x="4591948" y="1989041"/>
            <a:ext cx="1709856" cy="864000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4630590" y="3003619"/>
            <a:ext cx="23046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350" dirty="0"/>
              <a:t>Herdenkingspartners als Westhoekambassadeurs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725" y="1800511"/>
            <a:ext cx="1233581" cy="1233581"/>
          </a:xfrm>
          <a:prstGeom prst="rect">
            <a:avLst/>
          </a:prstGeom>
        </p:spPr>
      </p:pic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7040530" y="3023524"/>
            <a:ext cx="2073970" cy="6110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350" dirty="0"/>
              <a:t>Opleiding voor Westhoekstreekanimatoren</a:t>
            </a:r>
          </a:p>
        </p:txBody>
      </p:sp>
    </p:spTree>
    <p:extLst>
      <p:ext uri="{BB962C8B-B14F-4D97-AF65-F5344CB8AC3E}">
        <p14:creationId xmlns:p14="http://schemas.microsoft.com/office/powerpoint/2010/main" val="360991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3" grpId="0"/>
      <p:bldP spid="1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132" y="0"/>
            <a:ext cx="9266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9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0699" y="4401196"/>
            <a:ext cx="3024336" cy="759619"/>
          </a:xfrm>
        </p:spPr>
        <p:txBody>
          <a:bodyPr/>
          <a:lstStyle/>
          <a:p>
            <a:pPr algn="ctr"/>
            <a:r>
              <a:rPr lang="nl-NL" dirty="0" smtClean="0"/>
              <a:t>Bijzonder logeren in de Westhoek</a:t>
            </a:r>
            <a:endParaRPr lang="nl-BE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3" y="1992758"/>
            <a:ext cx="2414588" cy="2414588"/>
          </a:xfrm>
          <a:prstGeom prst="rect">
            <a:avLst/>
          </a:prstGeom>
        </p:spPr>
      </p:pic>
      <p:grpSp>
        <p:nvGrpSpPr>
          <p:cNvPr id="20" name="Groep 19"/>
          <p:cNvGrpSpPr/>
          <p:nvPr/>
        </p:nvGrpSpPr>
        <p:grpSpPr>
          <a:xfrm>
            <a:off x="3946830" y="1090744"/>
            <a:ext cx="4733956" cy="715581"/>
            <a:chOff x="5267146" y="1042478"/>
            <a:chExt cx="6311941" cy="954107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8899" y="1126868"/>
              <a:ext cx="749999" cy="725984"/>
            </a:xfrm>
            <a:prstGeom prst="rect">
              <a:avLst/>
            </a:prstGeom>
          </p:spPr>
        </p:pic>
        <p:sp>
          <p:nvSpPr>
            <p:cNvPr id="7" name="Rechthoek 6"/>
            <p:cNvSpPr/>
            <p:nvPr/>
          </p:nvSpPr>
          <p:spPr>
            <a:xfrm>
              <a:off x="8186954" y="1042478"/>
              <a:ext cx="339213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350" dirty="0"/>
                <a:t>Innoveren van hotels, gastenkamers en vakantiewoningen</a:t>
              </a:r>
            </a:p>
          </p:txBody>
        </p:sp>
        <p:sp>
          <p:nvSpPr>
            <p:cNvPr id="16" name="PIJL-RECHTS 15"/>
            <p:cNvSpPr/>
            <p:nvPr/>
          </p:nvSpPr>
          <p:spPr>
            <a:xfrm>
              <a:off x="5267146" y="1042478"/>
              <a:ext cx="1368152" cy="766669"/>
            </a:xfrm>
            <a:prstGeom prst="rightArrow">
              <a:avLst/>
            </a:prstGeom>
            <a:ln>
              <a:solidFill>
                <a:srgbClr val="050607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/>
            </a:p>
          </p:txBody>
        </p:sp>
      </p:grpSp>
      <p:grpSp>
        <p:nvGrpSpPr>
          <p:cNvPr id="22" name="Groep 21"/>
          <p:cNvGrpSpPr/>
          <p:nvPr/>
        </p:nvGrpSpPr>
        <p:grpSpPr>
          <a:xfrm>
            <a:off x="3954179" y="2386802"/>
            <a:ext cx="5214824" cy="736934"/>
            <a:chOff x="5271941" y="2261785"/>
            <a:chExt cx="6953097" cy="982579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226" y="2385423"/>
              <a:ext cx="858941" cy="858941"/>
            </a:xfrm>
            <a:prstGeom prst="rect">
              <a:avLst/>
            </a:prstGeom>
          </p:spPr>
        </p:pic>
        <p:sp>
          <p:nvSpPr>
            <p:cNvPr id="9" name="Rechthoek 8"/>
            <p:cNvSpPr/>
            <p:nvPr/>
          </p:nvSpPr>
          <p:spPr>
            <a:xfrm>
              <a:off x="8193850" y="2544208"/>
              <a:ext cx="4031188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350" dirty="0"/>
                <a:t>Stimuleren van origineel logeren</a:t>
              </a:r>
            </a:p>
          </p:txBody>
        </p:sp>
        <p:sp>
          <p:nvSpPr>
            <p:cNvPr id="17" name="PIJL-RECHTS 16"/>
            <p:cNvSpPr/>
            <p:nvPr/>
          </p:nvSpPr>
          <p:spPr>
            <a:xfrm>
              <a:off x="5271941" y="2261785"/>
              <a:ext cx="1368152" cy="766669"/>
            </a:xfrm>
            <a:prstGeom prst="rightArrow">
              <a:avLst/>
            </a:prstGeom>
            <a:ln>
              <a:solidFill>
                <a:srgbClr val="050607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/>
            </a:p>
          </p:txBody>
        </p:sp>
      </p:grpSp>
      <p:grpSp>
        <p:nvGrpSpPr>
          <p:cNvPr id="23" name="Groep 22"/>
          <p:cNvGrpSpPr/>
          <p:nvPr/>
        </p:nvGrpSpPr>
        <p:grpSpPr>
          <a:xfrm>
            <a:off x="3946830" y="3669736"/>
            <a:ext cx="6064693" cy="634145"/>
            <a:chOff x="5295611" y="3528393"/>
            <a:chExt cx="8086257" cy="845526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696" y="3641498"/>
              <a:ext cx="749999" cy="732421"/>
            </a:xfrm>
            <a:prstGeom prst="rect">
              <a:avLst/>
            </a:prstGeom>
          </p:spPr>
        </p:pic>
        <p:sp>
          <p:nvSpPr>
            <p:cNvPr id="11" name="Rechthoek 10"/>
            <p:cNvSpPr/>
            <p:nvPr/>
          </p:nvSpPr>
          <p:spPr>
            <a:xfrm>
              <a:off x="8262958" y="3630440"/>
              <a:ext cx="5118910" cy="677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350" dirty="0"/>
                <a:t>Kamperen als volwaardige logeermogelijkheid uitbouwen</a:t>
              </a:r>
            </a:p>
          </p:txBody>
        </p:sp>
        <p:sp>
          <p:nvSpPr>
            <p:cNvPr id="18" name="PIJL-RECHTS 17"/>
            <p:cNvSpPr/>
            <p:nvPr/>
          </p:nvSpPr>
          <p:spPr>
            <a:xfrm>
              <a:off x="5295611" y="3528393"/>
              <a:ext cx="1368152" cy="766669"/>
            </a:xfrm>
            <a:prstGeom prst="rightArrow">
              <a:avLst/>
            </a:prstGeom>
            <a:ln>
              <a:solidFill>
                <a:srgbClr val="050607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/>
            </a:p>
          </p:txBody>
        </p:sp>
      </p:grpSp>
      <p:grpSp>
        <p:nvGrpSpPr>
          <p:cNvPr id="24" name="Groep 23"/>
          <p:cNvGrpSpPr/>
          <p:nvPr/>
        </p:nvGrpSpPr>
        <p:grpSpPr>
          <a:xfrm>
            <a:off x="3946830" y="4949596"/>
            <a:ext cx="7972915" cy="719049"/>
            <a:chOff x="5267146" y="4712045"/>
            <a:chExt cx="10630553" cy="958733"/>
          </a:xfrm>
        </p:grpSpPr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896" y="4712045"/>
              <a:ext cx="965101" cy="932579"/>
            </a:xfrm>
            <a:prstGeom prst="rect">
              <a:avLst/>
            </a:prstGeom>
          </p:spPr>
        </p:pic>
        <p:sp>
          <p:nvSpPr>
            <p:cNvPr id="14" name="Tekstvak 13"/>
            <p:cNvSpPr txBox="1"/>
            <p:nvPr/>
          </p:nvSpPr>
          <p:spPr>
            <a:xfrm>
              <a:off x="8473595" y="4993670"/>
              <a:ext cx="742410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Stimuleren van familie-</a:t>
              </a:r>
            </a:p>
            <a:p>
              <a:r>
                <a:rPr lang="nl-NL" sz="1350" dirty="0"/>
                <a:t>vriendelijkheid</a:t>
              </a:r>
              <a:endParaRPr lang="nl-BE" sz="1350" dirty="0"/>
            </a:p>
          </p:txBody>
        </p:sp>
        <p:sp>
          <p:nvSpPr>
            <p:cNvPr id="19" name="PIJL-RECHTS 18"/>
            <p:cNvSpPr/>
            <p:nvPr/>
          </p:nvSpPr>
          <p:spPr>
            <a:xfrm>
              <a:off x="5267146" y="4795001"/>
              <a:ext cx="1368152" cy="766669"/>
            </a:xfrm>
            <a:prstGeom prst="rightArrow">
              <a:avLst/>
            </a:prstGeom>
            <a:ln>
              <a:solidFill>
                <a:srgbClr val="050607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/>
            </a:p>
          </p:txBody>
        </p:sp>
      </p:grpSp>
    </p:spTree>
    <p:extLst>
      <p:ext uri="{BB962C8B-B14F-4D97-AF65-F5344CB8AC3E}">
        <p14:creationId xmlns:p14="http://schemas.microsoft.com/office/powerpoint/2010/main" val="389214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1482" y="620688"/>
            <a:ext cx="8199826" cy="759619"/>
          </a:xfrm>
        </p:spPr>
        <p:txBody>
          <a:bodyPr/>
          <a:lstStyle/>
          <a:p>
            <a:r>
              <a:rPr lang="nl-NL" dirty="0" smtClean="0"/>
              <a:t>Professioneel ondernemen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63" y="3204181"/>
            <a:ext cx="657017" cy="657017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95536" y="4662726"/>
            <a:ext cx="25922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14308"/>
            <a:r>
              <a:rPr lang="nl-NL" sz="1350" dirty="0"/>
              <a:t>Verdere implementatie van kwaliteitssysteem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58" y="3157204"/>
            <a:ext cx="752381" cy="80952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545924" y="4670318"/>
            <a:ext cx="28120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Kennis en inspiratie</a:t>
            </a:r>
            <a:endParaRPr lang="nl-BE" sz="135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045" y="3127928"/>
            <a:ext cx="946344" cy="868075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156176" y="4670318"/>
            <a:ext cx="33483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Digitale communicatie</a:t>
            </a:r>
            <a:endParaRPr lang="nl-BE" sz="1350" dirty="0"/>
          </a:p>
        </p:txBody>
      </p:sp>
    </p:spTree>
    <p:extLst>
      <p:ext uri="{BB962C8B-B14F-4D97-AF65-F5344CB8AC3E}">
        <p14:creationId xmlns:p14="http://schemas.microsoft.com/office/powerpoint/2010/main" val="27190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7540" r="3359" b="5000"/>
          <a:stretch/>
        </p:blipFill>
        <p:spPr>
          <a:xfrm>
            <a:off x="0" y="548680"/>
            <a:ext cx="9166702" cy="571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0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426218" y="2455794"/>
            <a:ext cx="6615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6D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Strategisch Beleidsplan</a:t>
            </a:r>
          </a:p>
          <a:p>
            <a:pPr algn="ctr"/>
            <a:r>
              <a:rPr lang="nl-NL" sz="2400" b="1" dirty="0">
                <a:solidFill>
                  <a:srgbClr val="006D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Toerisme &amp; Recreatie Westhoek</a:t>
            </a:r>
          </a:p>
          <a:p>
            <a:pPr algn="ctr"/>
            <a:r>
              <a:rPr lang="nl-NL" sz="2400" b="1" dirty="0">
                <a:solidFill>
                  <a:srgbClr val="006D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2018-2024</a:t>
            </a:r>
            <a:endParaRPr lang="nl-BE" sz="2400" b="1" dirty="0">
              <a:solidFill>
                <a:srgbClr val="006D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873852" y="4452378"/>
            <a:ext cx="7719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700" b="1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Lien Phlypo</a:t>
            </a:r>
          </a:p>
          <a:p>
            <a:pPr algn="ctr"/>
            <a:r>
              <a:rPr lang="nl-NL" sz="15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Teammanager Regiowerking Westtoer</a:t>
            </a:r>
            <a:endParaRPr lang="nl-BE" sz="1500" i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vak 5"/>
          <p:cNvSpPr txBox="1">
            <a:spLocks/>
          </p:cNvSpPr>
          <p:nvPr/>
        </p:nvSpPr>
        <p:spPr>
          <a:xfrm>
            <a:off x="0" y="6557918"/>
            <a:ext cx="9144001" cy="300082"/>
          </a:xfrm>
          <a:prstGeom prst="rect">
            <a:avLst/>
          </a:prstGeom>
          <a:solidFill>
            <a:srgbClr val="004800"/>
          </a:solidFill>
        </p:spPr>
        <p:txBody>
          <a:bodyPr wrap="square" rtlCol="0">
            <a:spAutoFit/>
          </a:bodyPr>
          <a:lstStyle/>
          <a:p>
            <a:endParaRPr lang="nl-BE" sz="135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t="7047" r="6678" b="1594"/>
          <a:stretch/>
        </p:blipFill>
        <p:spPr>
          <a:xfrm>
            <a:off x="6876256" y="332656"/>
            <a:ext cx="2160000" cy="11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593" b="12477"/>
          <a:stretch/>
        </p:blipFill>
        <p:spPr>
          <a:xfrm>
            <a:off x="0" y="2336229"/>
            <a:ext cx="9144000" cy="228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5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475656" y="2348880"/>
            <a:ext cx="66151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900" b="1" dirty="0">
                <a:solidFill>
                  <a:srgbClr val="006D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Toeristische</a:t>
            </a:r>
          </a:p>
          <a:p>
            <a:pPr algn="ctr"/>
            <a:r>
              <a:rPr lang="nl-NL" sz="3900" b="1" dirty="0">
                <a:solidFill>
                  <a:srgbClr val="006D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hoogtepunten 2017</a:t>
            </a:r>
            <a:endParaRPr lang="nl-BE" sz="3900" b="1" dirty="0">
              <a:solidFill>
                <a:srgbClr val="006D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519284" y="4365104"/>
            <a:ext cx="4105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700" b="1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Valérie Heyman</a:t>
            </a:r>
          </a:p>
          <a:p>
            <a:pPr algn="ctr"/>
            <a:endParaRPr lang="nl-BE" sz="1500" b="1" i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BE" sz="15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Regiomanager</a:t>
            </a:r>
          </a:p>
          <a:p>
            <a:pPr algn="ctr"/>
            <a:r>
              <a:rPr lang="nl-BE" sz="15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Toerisme Westhoek/Westtoer</a:t>
            </a:r>
          </a:p>
        </p:txBody>
      </p:sp>
      <p:sp>
        <p:nvSpPr>
          <p:cNvPr id="6" name="Tekstvak 5"/>
          <p:cNvSpPr txBox="1">
            <a:spLocks/>
          </p:cNvSpPr>
          <p:nvPr/>
        </p:nvSpPr>
        <p:spPr>
          <a:xfrm>
            <a:off x="0" y="6557918"/>
            <a:ext cx="9144001" cy="300082"/>
          </a:xfrm>
          <a:prstGeom prst="rect">
            <a:avLst/>
          </a:prstGeom>
          <a:solidFill>
            <a:srgbClr val="004800"/>
          </a:solidFill>
        </p:spPr>
        <p:txBody>
          <a:bodyPr wrap="square" rtlCol="0">
            <a:spAutoFit/>
          </a:bodyPr>
          <a:lstStyle/>
          <a:p>
            <a:endParaRPr lang="nl-BE" sz="135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t="7047" r="6678" b="1594"/>
          <a:stretch/>
        </p:blipFill>
        <p:spPr>
          <a:xfrm>
            <a:off x="6876256" y="345231"/>
            <a:ext cx="2160000" cy="11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593" b="12477"/>
          <a:stretch/>
        </p:blipFill>
        <p:spPr>
          <a:xfrm>
            <a:off x="0" y="2336229"/>
            <a:ext cx="9144000" cy="228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954560" y="2331860"/>
            <a:ext cx="75623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750" b="1" dirty="0">
                <a:solidFill>
                  <a:srgbClr val="006D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Toeristische impulsen</a:t>
            </a:r>
          </a:p>
          <a:p>
            <a:pPr algn="ctr"/>
            <a:r>
              <a:rPr lang="nl-NL" sz="3750" b="1" dirty="0">
                <a:solidFill>
                  <a:srgbClr val="006D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vanuit de provincie</a:t>
            </a:r>
            <a:endParaRPr lang="nl-BE" sz="3750" b="1" dirty="0">
              <a:solidFill>
                <a:srgbClr val="006D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903141" y="4365104"/>
            <a:ext cx="566517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700" b="1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Franky De Block</a:t>
            </a:r>
          </a:p>
          <a:p>
            <a:pPr algn="ctr"/>
            <a:endParaRPr lang="nl-BE" sz="1500" b="1" i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BE" sz="15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Gedeputeerde toerisme provincie West-Vlaanderen</a:t>
            </a:r>
          </a:p>
        </p:txBody>
      </p:sp>
      <p:sp>
        <p:nvSpPr>
          <p:cNvPr id="6" name="Tekstvak 5"/>
          <p:cNvSpPr txBox="1">
            <a:spLocks/>
          </p:cNvSpPr>
          <p:nvPr/>
        </p:nvSpPr>
        <p:spPr>
          <a:xfrm>
            <a:off x="0" y="6557918"/>
            <a:ext cx="9144001" cy="300082"/>
          </a:xfrm>
          <a:prstGeom prst="rect">
            <a:avLst/>
          </a:prstGeom>
          <a:solidFill>
            <a:srgbClr val="004800"/>
          </a:solidFill>
        </p:spPr>
        <p:txBody>
          <a:bodyPr wrap="square" rtlCol="0">
            <a:spAutoFit/>
          </a:bodyPr>
          <a:lstStyle/>
          <a:p>
            <a:endParaRPr lang="nl-BE" sz="135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t="7047" r="6678" b="1594"/>
          <a:stretch/>
        </p:blipFill>
        <p:spPr>
          <a:xfrm>
            <a:off x="6804248" y="351426"/>
            <a:ext cx="2160000" cy="11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860" y="464684"/>
            <a:ext cx="4945934" cy="7386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de bergen tot de zee € 56.858 subsidies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020606" y="464684"/>
            <a:ext cx="4139952" cy="7386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Grote Goesting </a:t>
            </a:r>
            <a:br>
              <a:rPr lang="nl-NL" sz="2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2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€ 338.798 subsidies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020606" y="3575341"/>
            <a:ext cx="4123395" cy="7386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Oorlog en Vrede </a:t>
            </a:r>
            <a:br>
              <a:rPr lang="nl-NL" sz="2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2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€ 182.533 subsidies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-2248" y="3575341"/>
            <a:ext cx="4950042" cy="7386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Logeren als god naast Frankrijk € 323.347 subsidies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-251975" y="1682811"/>
            <a:ext cx="45793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Recreatief knooppunt Barisdam (</a:t>
            </a: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Zarren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Driegrachten </a:t>
            </a: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Merkem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(Houthulst)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Herwaardering toeristische belevingswaarde historisch centrum van Diksmuide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947794" y="1575088"/>
            <a:ext cx="4806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Welkom op het </a:t>
            </a: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wijndomein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Entre-Deux-</a:t>
            </a: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Monts</a:t>
            </a:r>
            <a:endParaRPr lang="nl-BE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Biokaasboerderij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Het </a:t>
            </a: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Dischof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Keiem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Nieuw onthaal en workshopruimtes </a:t>
            </a:r>
            <a:b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Bakkerij Museum, Veurne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Off-</a:t>
            </a: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Dranouter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(Folkfestival </a:t>
            </a: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Dranouter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)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-251975" y="4797152"/>
            <a:ext cx="5022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Aanleg en inrichting van een kampeerautoterrein </a:t>
            </a:r>
            <a:b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Veurne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Kampeerautoterrein IJzer Noord, Diksmuide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Kampeerautoterrein Zonnebeke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Kampeerautoterrein aan De </a:t>
            </a: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Sceure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Vleteren 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680012" y="4725144"/>
            <a:ext cx="44639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Nieuw museum in de Lakenhallen, Ieper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jaar Mijnenslag: internationaal herdenkingsprogramma (Heuvelland &amp; Mesen)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 herdenkingsbomen markeren de </a:t>
            </a: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Wijtschateboog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Messines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Ridge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(1914-1917)</a:t>
            </a:r>
            <a:br>
              <a:rPr lang="nl-B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nl-BE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35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18935"/>
          <a:stretch/>
        </p:blipFill>
        <p:spPr>
          <a:xfrm>
            <a:off x="2274205" y="3010777"/>
            <a:ext cx="2325441" cy="2293452"/>
          </a:xfrm>
          <a:prstGeom prst="rect">
            <a:avLst/>
          </a:prstGeom>
        </p:spPr>
      </p:pic>
      <p:sp>
        <p:nvSpPr>
          <p:cNvPr id="6" name="Tekstvak 5"/>
          <p:cNvSpPr txBox="1">
            <a:spLocks/>
          </p:cNvSpPr>
          <p:nvPr/>
        </p:nvSpPr>
        <p:spPr>
          <a:xfrm>
            <a:off x="11505" y="2710694"/>
            <a:ext cx="9144001" cy="300082"/>
          </a:xfrm>
          <a:prstGeom prst="rect">
            <a:avLst/>
          </a:prstGeom>
          <a:solidFill>
            <a:srgbClr val="004800"/>
          </a:solidFill>
        </p:spPr>
        <p:txBody>
          <a:bodyPr wrap="square" rtlCol="0">
            <a:spAutoFit/>
          </a:bodyPr>
          <a:lstStyle/>
          <a:p>
            <a:endParaRPr lang="nl-BE" sz="1350" dirty="0"/>
          </a:p>
        </p:txBody>
      </p:sp>
      <p:sp>
        <p:nvSpPr>
          <p:cNvPr id="7" name="Tekstvak 6"/>
          <p:cNvSpPr txBox="1">
            <a:spLocks/>
          </p:cNvSpPr>
          <p:nvPr/>
        </p:nvSpPr>
        <p:spPr>
          <a:xfrm>
            <a:off x="2" y="5307508"/>
            <a:ext cx="9144001" cy="300082"/>
          </a:xfrm>
          <a:prstGeom prst="rect">
            <a:avLst/>
          </a:prstGeom>
          <a:solidFill>
            <a:srgbClr val="004800"/>
          </a:solidFill>
        </p:spPr>
        <p:txBody>
          <a:bodyPr wrap="square" rtlCol="0">
            <a:spAutoFit/>
          </a:bodyPr>
          <a:lstStyle/>
          <a:p>
            <a:endParaRPr lang="nl-BE" sz="135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5" y="6093296"/>
            <a:ext cx="1510262" cy="35833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382" y="5880071"/>
            <a:ext cx="1596002" cy="57155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t="7047" r="6678" b="1594"/>
          <a:stretch/>
        </p:blipFill>
        <p:spPr>
          <a:xfrm>
            <a:off x="3799702" y="5880071"/>
            <a:ext cx="1501234" cy="82963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r="20151"/>
          <a:stretch/>
        </p:blipFill>
        <p:spPr>
          <a:xfrm>
            <a:off x="0" y="3001870"/>
            <a:ext cx="2291260" cy="23023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2" b="19912"/>
          <a:stretch/>
        </p:blipFill>
        <p:spPr>
          <a:xfrm>
            <a:off x="6837489" y="2999408"/>
            <a:ext cx="2318018" cy="230482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14235"/>
          <a:stretch/>
        </p:blipFill>
        <p:spPr>
          <a:xfrm>
            <a:off x="4591208" y="3010776"/>
            <a:ext cx="2290344" cy="229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9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473"/>
            <a:ext cx="9144000" cy="447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2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47" y="0"/>
            <a:ext cx="9246847" cy="685799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13153" y="2924944"/>
            <a:ext cx="761484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50" b="1" dirty="0">
                <a:solidFill>
                  <a:schemeClr val="bg1"/>
                </a:solidFill>
              </a:rPr>
              <a:t>Planhorizon 2018 – 2024 </a:t>
            </a:r>
            <a:endParaRPr lang="nl-BE" sz="4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23528" y="692696"/>
            <a:ext cx="8820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solidFill>
                  <a:schemeClr val="bg1"/>
                </a:solidFill>
              </a:rPr>
              <a:t>Belangrijke bestemming in Vlaanderen</a:t>
            </a:r>
            <a:endParaRPr lang="nl-BE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0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56659"/>
          <a:stretch/>
        </p:blipFill>
        <p:spPr>
          <a:xfrm>
            <a:off x="1871472" y="1363044"/>
            <a:ext cx="908868" cy="612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33" y="2693809"/>
            <a:ext cx="2187000" cy="693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739" y="4036739"/>
            <a:ext cx="675000" cy="342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8617" y="4044673"/>
            <a:ext cx="684000" cy="3420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824" y="4044778"/>
            <a:ext cx="675000" cy="342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3034" y="4458038"/>
            <a:ext cx="639000" cy="4680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5906" y="4458038"/>
            <a:ext cx="639000" cy="4680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324" y="4446354"/>
            <a:ext cx="594000" cy="4680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842" y="5616583"/>
            <a:ext cx="2808000" cy="73800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7807" y="1142615"/>
            <a:ext cx="3006000" cy="864000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1115" y="2332993"/>
            <a:ext cx="2682000" cy="23850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735971" y="1578377"/>
            <a:ext cx="11341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>
                <a:solidFill>
                  <a:srgbClr val="050607"/>
                </a:solidFill>
              </a:rPr>
              <a:t>12 070</a:t>
            </a:r>
            <a:endParaRPr lang="nl-BE" sz="1500" dirty="0">
              <a:solidFill>
                <a:srgbClr val="050607"/>
              </a:solidFill>
            </a:endParaRPr>
          </a:p>
        </p:txBody>
      </p:sp>
      <p:sp>
        <p:nvSpPr>
          <p:cNvPr id="3" name="Gekromde PIJL-OMLAAG 2"/>
          <p:cNvSpPr/>
          <p:nvPr/>
        </p:nvSpPr>
        <p:spPr>
          <a:xfrm>
            <a:off x="2532533" y="2159733"/>
            <a:ext cx="1307412" cy="50725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schemeClr val="tx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373737" y="2878978"/>
            <a:ext cx="15661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050607"/>
                </a:solidFill>
              </a:rPr>
              <a:t>857 000</a:t>
            </a:r>
          </a:p>
          <a:p>
            <a:r>
              <a:rPr lang="nl-NL" sz="1350" dirty="0">
                <a:solidFill>
                  <a:srgbClr val="050607"/>
                </a:solidFill>
              </a:rPr>
              <a:t>Overnachtingen</a:t>
            </a:r>
            <a:endParaRPr lang="nl-BE" sz="1350" dirty="0">
              <a:solidFill>
                <a:srgbClr val="050607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01" y="5543191"/>
            <a:ext cx="749706" cy="74970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020272" y="5685501"/>
            <a:ext cx="16836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050607"/>
                </a:solidFill>
              </a:rPr>
              <a:t>2 100 VTE</a:t>
            </a:r>
            <a:endParaRPr lang="nl-BE" sz="1350" dirty="0">
              <a:solidFill>
                <a:srgbClr val="050607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79925" y="460417"/>
            <a:ext cx="45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tx1">
                    <a:lumMod val="50000"/>
                  </a:schemeClr>
                </a:solidFill>
              </a:rPr>
              <a:t>Kerncijfers Westhoek</a:t>
            </a:r>
            <a:endParaRPr lang="nl-BE" sz="2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79512" y="476672"/>
            <a:ext cx="3168352" cy="648072"/>
          </a:xfrm>
        </p:spPr>
        <p:txBody>
          <a:bodyPr/>
          <a:lstStyle/>
          <a:p>
            <a:r>
              <a:rPr lang="nl-NL" sz="3200" b="1" dirty="0" smtClean="0">
                <a:solidFill>
                  <a:schemeClr val="tx1"/>
                </a:solidFill>
              </a:rPr>
              <a:t>Uitdagingen</a:t>
            </a:r>
            <a:endParaRPr lang="nl-B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9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750" y="1571349"/>
            <a:ext cx="654844" cy="6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1745337" y="1898771"/>
            <a:ext cx="23762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Beeldkwaliteit landschap</a:t>
            </a:r>
            <a:endParaRPr lang="nl-BE" sz="135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0" y="2941871"/>
            <a:ext cx="1403121" cy="236423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2218930" y="2772473"/>
            <a:ext cx="16443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Afstemming streekproducten</a:t>
            </a:r>
            <a:endParaRPr lang="nl-BE" sz="1350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2" y="3621951"/>
            <a:ext cx="566043" cy="483208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1649515" y="3810012"/>
            <a:ext cx="29703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Minder aandacht voor WOI</a:t>
            </a:r>
            <a:endParaRPr lang="nl-BE" sz="1350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420" y="4548816"/>
            <a:ext cx="566043" cy="543219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1555941" y="4779625"/>
            <a:ext cx="29703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Logiessector weinig innovatief</a:t>
            </a:r>
            <a:endParaRPr lang="nl-BE" sz="1350" dirty="0"/>
          </a:p>
        </p:txBody>
      </p:sp>
      <p:pic>
        <p:nvPicPr>
          <p:cNvPr id="17" name="Tijdelijke aanduiding voor inhoud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2" y="5599064"/>
            <a:ext cx="540060" cy="540060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1555941" y="5631293"/>
            <a:ext cx="30824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Kleinschalige attracties weinig belevingsvol</a:t>
            </a:r>
            <a:endParaRPr lang="nl-BE" sz="1350" dirty="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62" y="1622012"/>
            <a:ext cx="888154" cy="706576"/>
          </a:xfrm>
          <a:prstGeom prst="rect">
            <a:avLst/>
          </a:prstGeom>
        </p:spPr>
      </p:pic>
      <p:sp>
        <p:nvSpPr>
          <p:cNvPr id="20" name="Tekstvak 19"/>
          <p:cNvSpPr txBox="1"/>
          <p:nvPr/>
        </p:nvSpPr>
        <p:spPr>
          <a:xfrm>
            <a:off x="5979359" y="1649029"/>
            <a:ext cx="28054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Samenwerking publieke en private actoren</a:t>
            </a:r>
            <a:endParaRPr lang="nl-BE" sz="1350" dirty="0"/>
          </a:p>
        </p:txBody>
      </p:sp>
      <p:sp>
        <p:nvSpPr>
          <p:cNvPr id="22" name="Tekstvak 21"/>
          <p:cNvSpPr txBox="1"/>
          <p:nvPr/>
        </p:nvSpPr>
        <p:spPr>
          <a:xfrm>
            <a:off x="5961119" y="2765804"/>
            <a:ext cx="20252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Grensverhaal beter uitspelen</a:t>
            </a:r>
            <a:endParaRPr lang="nl-BE" sz="135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272" y="2831546"/>
            <a:ext cx="661810" cy="442089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635" y="3641012"/>
            <a:ext cx="445085" cy="445085"/>
          </a:xfrm>
          <a:prstGeom prst="rect">
            <a:avLst/>
          </a:prstGeom>
        </p:spPr>
      </p:pic>
      <p:sp>
        <p:nvSpPr>
          <p:cNvPr id="23" name="Tekstvak 22"/>
          <p:cNvSpPr txBox="1"/>
          <p:nvPr/>
        </p:nvSpPr>
        <p:spPr>
          <a:xfrm>
            <a:off x="5889046" y="3615429"/>
            <a:ext cx="28009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Professionele werking lokale diensten voor toerisme</a:t>
            </a:r>
            <a:endParaRPr lang="nl-BE" sz="1350" dirty="0"/>
          </a:p>
        </p:txBody>
      </p:sp>
      <p:pic>
        <p:nvPicPr>
          <p:cNvPr id="24" name="Tijdelijke aanduiding voor inhoud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90" y="4638501"/>
            <a:ext cx="661810" cy="441206"/>
          </a:xfrm>
          <a:prstGeom prst="rect">
            <a:avLst/>
          </a:prstGeom>
        </p:spPr>
      </p:pic>
      <p:sp>
        <p:nvSpPr>
          <p:cNvPr id="25" name="Tekstvak 24"/>
          <p:cNvSpPr txBox="1"/>
          <p:nvPr/>
        </p:nvSpPr>
        <p:spPr>
          <a:xfrm>
            <a:off x="5868890" y="4605188"/>
            <a:ext cx="21339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Potentie op de Nederlandse markt</a:t>
            </a:r>
            <a:endParaRPr lang="nl-BE" sz="1350" dirty="0"/>
          </a:p>
        </p:txBody>
      </p:sp>
      <p:pic>
        <p:nvPicPr>
          <p:cNvPr id="26" name="Afbeelding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83" y="5535732"/>
            <a:ext cx="1175306" cy="617036"/>
          </a:xfrm>
          <a:prstGeom prst="rect">
            <a:avLst/>
          </a:prstGeom>
        </p:spPr>
      </p:pic>
      <p:sp>
        <p:nvSpPr>
          <p:cNvPr id="27" name="Tekstvak 26"/>
          <p:cNvSpPr txBox="1"/>
          <p:nvPr/>
        </p:nvSpPr>
        <p:spPr>
          <a:xfrm>
            <a:off x="5897732" y="5694209"/>
            <a:ext cx="18153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Duurzaamheid</a:t>
            </a:r>
            <a:endParaRPr lang="nl-BE" sz="1350" dirty="0"/>
          </a:p>
        </p:txBody>
      </p:sp>
      <p:sp>
        <p:nvSpPr>
          <p:cNvPr id="2" name="Tekstvak 1"/>
          <p:cNvSpPr txBox="1"/>
          <p:nvPr/>
        </p:nvSpPr>
        <p:spPr>
          <a:xfrm>
            <a:off x="539552" y="549874"/>
            <a:ext cx="594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10 Uitdagingen voor de Westhoek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37138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6" grpId="0"/>
      <p:bldP spid="18" grpId="0"/>
      <p:bldP spid="20" grpId="0"/>
      <p:bldP spid="22" grpId="0"/>
      <p:bldP spid="23" grpId="0"/>
      <p:bldP spid="25" grpId="0"/>
      <p:bldP spid="27" grpId="0"/>
    </p:bldLst>
  </p:timing>
</p:sld>
</file>

<file path=ppt/theme/theme1.xml><?xml version="1.0" encoding="utf-8"?>
<a:theme xmlns:a="http://schemas.openxmlformats.org/drawingml/2006/main" name="Kantoorthema">
  <a:themeElements>
    <a:clrScheme name="Westtoer1">
      <a:dk1>
        <a:srgbClr val="4B575F"/>
      </a:dk1>
      <a:lt1>
        <a:sysClr val="window" lastClr="FFFFFF"/>
      </a:lt1>
      <a:dk2>
        <a:srgbClr val="A40133"/>
      </a:dk2>
      <a:lt2>
        <a:srgbClr val="FFFFFF"/>
      </a:lt2>
      <a:accent1>
        <a:srgbClr val="4B575F"/>
      </a:accent1>
      <a:accent2>
        <a:srgbClr val="C00000"/>
      </a:accent2>
      <a:accent3>
        <a:srgbClr val="76923C"/>
      </a:accent3>
      <a:accent4>
        <a:srgbClr val="4BACC6"/>
      </a:accent4>
      <a:accent5>
        <a:srgbClr val="215E9A"/>
      </a:accent5>
      <a:accent6>
        <a:srgbClr val="FFFFFF"/>
      </a:accent6>
      <a:hlink>
        <a:srgbClr val="7F7F7F"/>
      </a:hlink>
      <a:folHlink>
        <a:srgbClr val="7F7F7F"/>
      </a:folHlink>
    </a:clrScheme>
    <a:fontScheme name="Westtoer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shop DVT's" id="{472165BB-E946-4F8E-983E-0E34AFEE6ED0}" vid="{DD639D84-5ED1-4B30-AE18-C1014700CAA1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Workshop DVT's</Template>
  <TotalTime>3064</TotalTime>
  <Words>501</Words>
  <Application>Microsoft Office PowerPoint</Application>
  <PresentationFormat>Diavoorstelling (4:3)</PresentationFormat>
  <Paragraphs>147</Paragraphs>
  <Slides>35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9" baseType="lpstr">
      <vt:lpstr>Arial</vt:lpstr>
      <vt:lpstr>Calibri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Grenzeloos genieten</vt:lpstr>
      <vt:lpstr>PowerPoint-presentatie</vt:lpstr>
      <vt:lpstr>PowerPoint-presentatie</vt:lpstr>
      <vt:lpstr>Ondernemerschap</vt:lpstr>
      <vt:lpstr>PowerPoint-presentatie</vt:lpstr>
      <vt:lpstr>Landschapsbeleving als groene draad</vt:lpstr>
      <vt:lpstr>Focus op fietsen en wandelen</vt:lpstr>
      <vt:lpstr>Slow toerisme en duurzaamheid</vt:lpstr>
      <vt:lpstr>PowerPoint-presentatie</vt:lpstr>
      <vt:lpstr>De verhalen van de Westhoek</vt:lpstr>
      <vt:lpstr>PowerPoint-presentatie</vt:lpstr>
      <vt:lpstr>PowerPoint-presentatie</vt:lpstr>
      <vt:lpstr>Bijzonder logeren in de Westhoek</vt:lpstr>
      <vt:lpstr>Professioneel ondernemen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Lien Phlypo</dc:creator>
  <cp:lastModifiedBy>Aurelia Leyn</cp:lastModifiedBy>
  <cp:revision>364</cp:revision>
  <cp:lastPrinted>2017-03-03T11:07:12Z</cp:lastPrinted>
  <dcterms:created xsi:type="dcterms:W3CDTF">2016-02-17T12:10:22Z</dcterms:created>
  <dcterms:modified xsi:type="dcterms:W3CDTF">2017-03-03T13:11:31Z</dcterms:modified>
</cp:coreProperties>
</file>